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90" r:id="rId2"/>
    <p:sldId id="276" r:id="rId3"/>
    <p:sldId id="280" r:id="rId4"/>
    <p:sldId id="291" r:id="rId5"/>
    <p:sldId id="272" r:id="rId6"/>
    <p:sldId id="274" r:id="rId7"/>
    <p:sldId id="278" r:id="rId8"/>
    <p:sldId id="279" r:id="rId9"/>
    <p:sldId id="281" r:id="rId10"/>
    <p:sldId id="296" r:id="rId11"/>
    <p:sldId id="282" r:id="rId12"/>
    <p:sldId id="297" r:id="rId13"/>
    <p:sldId id="285" r:id="rId14"/>
    <p:sldId id="286" r:id="rId15"/>
    <p:sldId id="287" r:id="rId16"/>
    <p:sldId id="289" r:id="rId17"/>
    <p:sldId id="298" r:id="rId18"/>
    <p:sldId id="293" r:id="rId19"/>
    <p:sldId id="294" r:id="rId20"/>
    <p:sldId id="283" r:id="rId21"/>
    <p:sldId id="270" r:id="rId22"/>
    <p:sldId id="295" r:id="rId23"/>
    <p:sldId id="322" r:id="rId24"/>
    <p:sldId id="301" r:id="rId25"/>
    <p:sldId id="302" r:id="rId26"/>
    <p:sldId id="303" r:id="rId27"/>
    <p:sldId id="304" r:id="rId28"/>
    <p:sldId id="306" r:id="rId29"/>
    <p:sldId id="307" r:id="rId30"/>
    <p:sldId id="308" r:id="rId31"/>
    <p:sldId id="323" r:id="rId32"/>
    <p:sldId id="311" r:id="rId33"/>
    <p:sldId id="324" r:id="rId34"/>
    <p:sldId id="313" r:id="rId35"/>
    <p:sldId id="325" r:id="rId36"/>
    <p:sldId id="327" r:id="rId37"/>
    <p:sldId id="328" r:id="rId38"/>
    <p:sldId id="316" r:id="rId39"/>
    <p:sldId id="318" r:id="rId40"/>
    <p:sldId id="326" r:id="rId41"/>
    <p:sldId id="319" r:id="rId42"/>
    <p:sldId id="320"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C99FF"/>
    <a:srgbClr val="A0D5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77" autoAdjust="0"/>
    <p:restoredTop sz="94660"/>
  </p:normalViewPr>
  <p:slideViewPr>
    <p:cSldViewPr snapToGrid="0">
      <p:cViewPr varScale="1">
        <p:scale>
          <a:sx n="73" d="100"/>
          <a:sy n="73" d="100"/>
        </p:scale>
        <p:origin x="45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CDF7E-E020-4BBE-B63A-4D1BFAF6696B}" type="datetimeFigureOut">
              <a:rPr lang="en-US" smtClean="0"/>
              <a:t>25/11/2022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58890-6B9D-4046-91A1-F632A670858D}" type="slidenum">
              <a:rPr lang="en-US" smtClean="0"/>
              <a:t>‹#›</a:t>
            </a:fld>
            <a:endParaRPr lang="en-US"/>
          </a:p>
        </p:txBody>
      </p:sp>
    </p:spTree>
    <p:extLst>
      <p:ext uri="{BB962C8B-B14F-4D97-AF65-F5344CB8AC3E}">
        <p14:creationId xmlns:p14="http://schemas.microsoft.com/office/powerpoint/2010/main" val="86466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53C-D7D7-4F73-99DE-95ED2625BF27}" type="slidenum">
              <a:rPr lang="en-US" smtClean="0"/>
              <a:t>38</a:t>
            </a:fld>
            <a:endParaRPr lang="en-US"/>
          </a:p>
        </p:txBody>
      </p:sp>
    </p:spTree>
    <p:extLst>
      <p:ext uri="{BB962C8B-B14F-4D97-AF65-F5344CB8AC3E}">
        <p14:creationId xmlns:p14="http://schemas.microsoft.com/office/powerpoint/2010/main" val="205147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25374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4740017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23971488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3308530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4538660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00065776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2228864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2081422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42302213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8736708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4430080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6070708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69520813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4520935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0001858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73954233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4182070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40968966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28089091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46726940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47728541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3867365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85733397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55866943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59743327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76937259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44736259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401597167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79466153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31054718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75575763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94638935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2858486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31746890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5768250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87996249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86509874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9600982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2216164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7079773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38034892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44064511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93501868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7876031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26538984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420693630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09913885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53222610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29007844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81002734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99083626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85285535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86935273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97314206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2569796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76193758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64378609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26033368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57938823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24052973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43355825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92672440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9139267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D24357-6AA3-4C50-93FB-C898D72F2686}" type="datetimeFigureOut">
              <a:rPr lang="en-US" smtClean="0"/>
              <a:t>25/11/2022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09028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D24357-6AA3-4C50-93FB-C898D72F2686}" type="datetimeFigureOut">
              <a:rPr lang="en-US" smtClean="0"/>
              <a:t>25/11/2022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5268736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D24357-6AA3-4C50-93FB-C898D72F2686}" type="datetimeFigureOut">
              <a:rPr lang="en-US" smtClean="0"/>
              <a:t>25/11/2022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57752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55391780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D24357-6AA3-4C50-93FB-C898D72F2686}" type="datetimeFigureOut">
              <a:rPr lang="en-US" smtClean="0"/>
              <a:t>25/11/2022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3151597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D24357-6AA3-4C50-93FB-C898D72F2686}" type="datetimeFigureOut">
              <a:rPr lang="en-US" smtClean="0"/>
              <a:t>25/11/2022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8513730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D24357-6AA3-4C50-93FB-C898D72F2686}" type="datetimeFigureOut">
              <a:rPr lang="en-US" smtClean="0"/>
              <a:t>25/11/2022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747690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23759465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8326498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60443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6843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0483316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D24357-6AA3-4C50-93FB-C898D72F2686}" type="datetimeFigureOut">
              <a:rPr lang="en-US" smtClean="0"/>
              <a:t>25/11/2022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62BD4A-24AF-4AAE-A6F3-F4D982649CDB}" type="slidenum">
              <a:rPr lang="en-US" smtClean="0"/>
              <a:t>‹#›</a:t>
            </a:fld>
            <a:endParaRPr lang="en-US"/>
          </a:p>
        </p:txBody>
      </p:sp>
    </p:spTree>
    <p:extLst>
      <p:ext uri="{BB962C8B-B14F-4D97-AF65-F5344CB8AC3E}">
        <p14:creationId xmlns:p14="http://schemas.microsoft.com/office/powerpoint/2010/main" val="16491334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D24357-6AA3-4C50-93FB-C898D72F2686}" type="datetimeFigureOut">
              <a:rPr lang="en-US" smtClean="0"/>
              <a:t>25/11/2022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2BD4A-24AF-4AAE-A6F3-F4D982649CDB}" type="slidenum">
              <a:rPr lang="en-US" smtClean="0"/>
              <a:t>‹#›</a:t>
            </a:fld>
            <a:endParaRPr lang="en-US"/>
          </a:p>
        </p:txBody>
      </p:sp>
    </p:spTree>
    <p:extLst>
      <p:ext uri="{BB962C8B-B14F-4D97-AF65-F5344CB8AC3E}">
        <p14:creationId xmlns:p14="http://schemas.microsoft.com/office/powerpoint/2010/main" val="3479880315"/>
      </p:ext>
    </p:extLst>
  </p:cSld>
  <p:clrMap bg1="lt1" tx1="dk1" bg2="lt2" tx2="dk2" accent1="accent1" accent2="accent2" accent3="accent3" accent4="accent4" accent5="accent5" accent6="accent6" hlink="hlink" folHlink="folHlink"/>
  <p:sldLayoutIdLst>
    <p:sldLayoutId id="2147483649" r:id="rId1"/>
    <p:sldLayoutId id="2147483713" r:id="rId2"/>
    <p:sldLayoutId id="2147483701" r:id="rId3"/>
    <p:sldLayoutId id="2147483692" r:id="rId4"/>
    <p:sldLayoutId id="2147483666" r:id="rId5"/>
    <p:sldLayoutId id="2147483650" r:id="rId6"/>
    <p:sldLayoutId id="2147483722" r:id="rId7"/>
    <p:sldLayoutId id="2147483721" r:id="rId8"/>
    <p:sldLayoutId id="2147483720" r:id="rId9"/>
    <p:sldLayoutId id="2147483719" r:id="rId10"/>
    <p:sldLayoutId id="2147483718" r:id="rId11"/>
    <p:sldLayoutId id="2147483717" r:id="rId12"/>
    <p:sldLayoutId id="2147483716" r:id="rId13"/>
    <p:sldLayoutId id="2147483715" r:id="rId14"/>
    <p:sldLayoutId id="2147483714" r:id="rId15"/>
    <p:sldLayoutId id="2147483712" r:id="rId16"/>
    <p:sldLayoutId id="2147483711" r:id="rId17"/>
    <p:sldLayoutId id="2147483710" r:id="rId18"/>
    <p:sldLayoutId id="2147483709" r:id="rId19"/>
    <p:sldLayoutId id="2147483708" r:id="rId20"/>
    <p:sldLayoutId id="2147483707" r:id="rId21"/>
    <p:sldLayoutId id="2147483706" r:id="rId22"/>
    <p:sldLayoutId id="2147483705" r:id="rId23"/>
    <p:sldLayoutId id="2147483704" r:id="rId24"/>
    <p:sldLayoutId id="2147483703" r:id="rId25"/>
    <p:sldLayoutId id="2147483702" r:id="rId26"/>
    <p:sldLayoutId id="2147483700" r:id="rId27"/>
    <p:sldLayoutId id="2147483699" r:id="rId28"/>
    <p:sldLayoutId id="2147483698" r:id="rId29"/>
    <p:sldLayoutId id="2147483697" r:id="rId30"/>
    <p:sldLayoutId id="2147483696" r:id="rId31"/>
    <p:sldLayoutId id="2147483695" r:id="rId32"/>
    <p:sldLayoutId id="2147483694" r:id="rId33"/>
    <p:sldLayoutId id="2147483693" r:id="rId34"/>
    <p:sldLayoutId id="2147483691" r:id="rId35"/>
    <p:sldLayoutId id="2147483690" r:id="rId36"/>
    <p:sldLayoutId id="2147483689" r:id="rId37"/>
    <p:sldLayoutId id="2147483688" r:id="rId38"/>
    <p:sldLayoutId id="2147483687" r:id="rId39"/>
    <p:sldLayoutId id="2147483686" r:id="rId40"/>
    <p:sldLayoutId id="2147483685" r:id="rId41"/>
    <p:sldLayoutId id="2147483684" r:id="rId42"/>
    <p:sldLayoutId id="2147483683" r:id="rId43"/>
    <p:sldLayoutId id="2147483682" r:id="rId44"/>
    <p:sldLayoutId id="2147483681" r:id="rId45"/>
    <p:sldLayoutId id="2147483680" r:id="rId46"/>
    <p:sldLayoutId id="2147483679" r:id="rId47"/>
    <p:sldLayoutId id="2147483678" r:id="rId48"/>
    <p:sldLayoutId id="2147483677" r:id="rId49"/>
    <p:sldLayoutId id="2147483676" r:id="rId50"/>
    <p:sldLayoutId id="2147483675" r:id="rId51"/>
    <p:sldLayoutId id="2147483674" r:id="rId52"/>
    <p:sldLayoutId id="2147483673" r:id="rId53"/>
    <p:sldLayoutId id="2147483672" r:id="rId54"/>
    <p:sldLayoutId id="2147483671" r:id="rId55"/>
    <p:sldLayoutId id="2147483670" r:id="rId56"/>
    <p:sldLayoutId id="2147483669" r:id="rId57"/>
    <p:sldLayoutId id="2147483668" r:id="rId58"/>
    <p:sldLayoutId id="2147483667" r:id="rId59"/>
    <p:sldLayoutId id="2147483665" r:id="rId60"/>
    <p:sldLayoutId id="2147483664" r:id="rId61"/>
    <p:sldLayoutId id="2147483663" r:id="rId62"/>
    <p:sldLayoutId id="2147483662" r:id="rId63"/>
    <p:sldLayoutId id="2147483661" r:id="rId64"/>
    <p:sldLayoutId id="2147483660" r:id="rId65"/>
    <p:sldLayoutId id="2147483651" r:id="rId66"/>
    <p:sldLayoutId id="2147483652" r:id="rId67"/>
    <p:sldLayoutId id="2147483653" r:id="rId68"/>
    <p:sldLayoutId id="2147483654" r:id="rId69"/>
    <p:sldLayoutId id="2147483655" r:id="rId70"/>
    <p:sldLayoutId id="2147483656" r:id="rId71"/>
    <p:sldLayoutId id="2147483657" r:id="rId72"/>
    <p:sldLayoutId id="2147483658" r:id="rId73"/>
    <p:sldLayoutId id="2147483659" r:id="rId74"/>
    <p:sldLayoutId id="2147483723" r:id="rId75"/>
    <p:sldLayoutId id="2147483725" r:id="rId7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6.xml"/><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jpe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5.mp4"/><Relationship Id="rId7" Type="http://schemas.openxmlformats.org/officeDocument/2006/relationships/image" Target="../media/image27.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6.png"/><Relationship Id="rId5" Type="http://schemas.openxmlformats.org/officeDocument/2006/relationships/slideLayout" Target="../slideLayouts/slideLayout6.xml"/><Relationship Id="rId4" Type="http://schemas.openxmlformats.org/officeDocument/2006/relationships/video" Target="../media/media5.mp4"/><Relationship Id="rId9"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0.xml"/><Relationship Id="rId7" Type="http://schemas.microsoft.com/office/2007/relationships/hdphoto" Target="../media/hdphoto2.wdp"/><Relationship Id="rId12"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3.wdp"/><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5.xml"/><Relationship Id="rId6" Type="http://schemas.openxmlformats.org/officeDocument/2006/relationships/image" Target="../media/image32.png"/><Relationship Id="rId11" Type="http://schemas.openxmlformats.org/officeDocument/2006/relationships/image" Target="../media/image33.png"/><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7.png"/><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70.xml"/><Relationship Id="rId6" Type="http://schemas.microsoft.com/office/2007/relationships/hdphoto" Target="../media/hdphoto6.wdp"/><Relationship Id="rId5" Type="http://schemas.openxmlformats.org/officeDocument/2006/relationships/image" Target="../media/image4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0.xml"/><Relationship Id="rId5" Type="http://schemas.openxmlformats.org/officeDocument/2006/relationships/image" Target="../media/image21.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59.png"/><Relationship Id="rId3" Type="http://schemas.microsoft.com/office/2007/relationships/hdphoto" Target="../media/hdphoto7.wdp"/><Relationship Id="rId7" Type="http://schemas.microsoft.com/office/2007/relationships/hdphoto" Target="../media/hdphoto9.wdp"/><Relationship Id="rId12" Type="http://schemas.microsoft.com/office/2007/relationships/hdphoto" Target="../media/hdphoto11.wdp"/><Relationship Id="rId2" Type="http://schemas.openxmlformats.org/officeDocument/2006/relationships/image" Target="../media/image53.png"/><Relationship Id="rId16" Type="http://schemas.openxmlformats.org/officeDocument/2006/relationships/image" Target="../media/image61.jpeg"/><Relationship Id="rId1" Type="http://schemas.openxmlformats.org/officeDocument/2006/relationships/slideLayout" Target="../slideLayouts/slideLayout70.xml"/><Relationship Id="rId6" Type="http://schemas.openxmlformats.org/officeDocument/2006/relationships/image" Target="../media/image55.png"/><Relationship Id="rId11" Type="http://schemas.openxmlformats.org/officeDocument/2006/relationships/image" Target="../media/image58.png"/><Relationship Id="rId5" Type="http://schemas.microsoft.com/office/2007/relationships/hdphoto" Target="../media/hdphoto8.wdp"/><Relationship Id="rId15" Type="http://schemas.microsoft.com/office/2007/relationships/hdphoto" Target="../media/hdphoto12.wdp"/><Relationship Id="rId10" Type="http://schemas.microsoft.com/office/2007/relationships/hdphoto" Target="../media/hdphoto10.wdp"/><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1.png"/><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70.xml"/><Relationship Id="rId6" Type="http://schemas.microsoft.com/office/2007/relationships/hdphoto" Target="../media/hdphoto14.wdp"/><Relationship Id="rId5" Type="http://schemas.openxmlformats.org/officeDocument/2006/relationships/image" Target="../media/image65.png"/><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6887" y="470263"/>
            <a:ext cx="9144000" cy="1841862"/>
          </a:xfrm>
        </p:spPr>
        <p:txBody>
          <a:bodyPr>
            <a:noAutofit/>
          </a:bodyPr>
          <a:lstStyle/>
          <a:p>
            <a:pPr>
              <a:lnSpc>
                <a:spcPct val="150000"/>
              </a:lnSpc>
            </a:pPr>
            <a:r>
              <a:rPr lang="vi-VN" sz="4400" b="1" dirty="0" smtClean="0">
                <a:solidFill>
                  <a:srgbClr val="FF0000"/>
                </a:solidFill>
              </a:rPr>
              <a:t>CHƯƠNG V</a:t>
            </a:r>
            <a:br>
              <a:rPr lang="vi-VN" sz="4400" b="1" dirty="0" smtClean="0">
                <a:solidFill>
                  <a:srgbClr val="FF0000"/>
                </a:solidFill>
              </a:rPr>
            </a:br>
            <a:r>
              <a:rPr lang="vi-VN" sz="4400" b="1" dirty="0" smtClean="0">
                <a:solidFill>
                  <a:srgbClr val="FF0000"/>
                </a:solidFill>
              </a:rPr>
              <a:t>TẾ BÀO</a:t>
            </a:r>
            <a:endParaRPr lang="en-US" sz="44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86" y="2832854"/>
            <a:ext cx="9667603" cy="3907580"/>
          </a:xfrm>
          <a:prstGeom prst="rect">
            <a:avLst/>
          </a:prstGeom>
        </p:spPr>
      </p:pic>
    </p:spTree>
    <p:extLst>
      <p:ext uri="{BB962C8B-B14F-4D97-AF65-F5344CB8AC3E}">
        <p14:creationId xmlns:p14="http://schemas.microsoft.com/office/powerpoint/2010/main" val="1221416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8453"/>
            <a:ext cx="10515600" cy="797469"/>
          </a:xfrm>
        </p:spPr>
        <p:txBody>
          <a:bodyPr>
            <a:normAutofit/>
          </a:bodyPr>
          <a:lstStyle/>
          <a:p>
            <a:pPr algn="ctr"/>
            <a:r>
              <a:rPr lang="vi-VN" sz="3600" b="1" dirty="0" smtClean="0">
                <a:solidFill>
                  <a:srgbClr val="FF0000"/>
                </a:solidFill>
              </a:rPr>
              <a:t>HOẠT ĐỘNG NHÓM</a:t>
            </a:r>
            <a:endParaRPr lang="en-US" sz="3600" b="1" dirty="0">
              <a:solidFill>
                <a:srgbClr val="FF0000"/>
              </a:solidFill>
            </a:endParaRPr>
          </a:p>
        </p:txBody>
      </p:sp>
      <p:sp>
        <p:nvSpPr>
          <p:cNvPr id="4" name="Title 1"/>
          <p:cNvSpPr txBox="1">
            <a:spLocks/>
          </p:cNvSpPr>
          <p:nvPr/>
        </p:nvSpPr>
        <p:spPr>
          <a:xfrm>
            <a:off x="838200" y="1267097"/>
            <a:ext cx="10735492" cy="406255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3000" b="1" dirty="0" smtClean="0">
                <a:latin typeface="Times New Roman" panose="02020603050405020304" pitchFamily="18" charset="0"/>
                <a:ea typeface="Canon" pitchFamily="2" charset="0"/>
                <a:cs typeface="Times New Roman" panose="02020603050405020304" pitchFamily="18" charset="0"/>
              </a:rPr>
              <a:t>- Hình thức: theo tổ</a:t>
            </a:r>
          </a:p>
          <a:p>
            <a:pPr algn="just">
              <a:lnSpc>
                <a:spcPct val="100000"/>
              </a:lnSpc>
            </a:pPr>
            <a:r>
              <a:rPr lang="vi-VN" sz="3000" b="1" u="sng" dirty="0" smtClean="0">
                <a:solidFill>
                  <a:srgbClr val="FF0000"/>
                </a:solidFill>
                <a:latin typeface="Times New Roman" panose="02020603050405020304" pitchFamily="18" charset="0"/>
                <a:ea typeface="Canon" pitchFamily="2" charset="0"/>
                <a:cs typeface="Times New Roman" panose="02020603050405020304" pitchFamily="18" charset="0"/>
              </a:rPr>
              <a:t>VÒNG 1</a:t>
            </a:r>
            <a:r>
              <a:rPr lang="vi-VN" sz="3000" b="1" dirty="0" smtClean="0">
                <a:solidFill>
                  <a:srgbClr val="FF0000"/>
                </a:solidFill>
                <a:latin typeface="Times New Roman" panose="02020603050405020304" pitchFamily="18" charset="0"/>
                <a:ea typeface="Canon" pitchFamily="2" charset="0"/>
                <a:cs typeface="Times New Roman" panose="02020603050405020304" pitchFamily="18" charset="0"/>
              </a:rPr>
              <a:t>: (3 phút)</a:t>
            </a:r>
          </a:p>
          <a:p>
            <a:pPr algn="just">
              <a:lnSpc>
                <a:spcPct val="100000"/>
              </a:lnSpc>
            </a:pPr>
            <a:r>
              <a:rPr lang="vi-VN" sz="3000" b="1" dirty="0" smtClean="0">
                <a:latin typeface="Times New Roman" panose="02020603050405020304" pitchFamily="18" charset="0"/>
                <a:ea typeface="Canon" pitchFamily="2" charset="0"/>
                <a:cs typeface="Times New Roman" panose="02020603050405020304" pitchFamily="18" charset="0"/>
              </a:rPr>
              <a:t>- Nhiệm vụ: Có 5 câu hỏi trắc nghiệm, mỗi câu hỏi có 4 đáp án (A, B, C, D). Mỗi câu hỏi có thời gian suy nghĩ 20 giây, hết thời gian các nhóm sẽ giơ đáp án của nhóm mình.</a:t>
            </a:r>
          </a:p>
          <a:p>
            <a:pPr algn="just">
              <a:lnSpc>
                <a:spcPct val="100000"/>
              </a:lnSpc>
            </a:pPr>
            <a:r>
              <a:rPr lang="vi-VN" sz="3000" b="1" dirty="0" smtClean="0">
                <a:latin typeface="Times New Roman" panose="02020603050405020304" pitchFamily="18" charset="0"/>
                <a:ea typeface="Canon" pitchFamily="2" charset="0"/>
                <a:cs typeface="Times New Roman" panose="02020603050405020304" pitchFamily="18" charset="0"/>
              </a:rPr>
              <a:t>- Tính điểm: mỗi đáp án đúng sẽ được tính 10 điểm.</a:t>
            </a:r>
          </a:p>
          <a:p>
            <a:pPr algn="just">
              <a:lnSpc>
                <a:spcPct val="100000"/>
              </a:lnSpc>
            </a:pPr>
            <a:r>
              <a:rPr lang="vi-VN" sz="3000" b="1" u="sng" dirty="0" smtClean="0">
                <a:solidFill>
                  <a:srgbClr val="FF0000"/>
                </a:solidFill>
                <a:latin typeface="Times New Roman" panose="02020603050405020304" pitchFamily="18" charset="0"/>
                <a:ea typeface="Canon" pitchFamily="2" charset="0"/>
                <a:cs typeface="Times New Roman" panose="02020603050405020304" pitchFamily="18" charset="0"/>
              </a:rPr>
              <a:t>VÒNG 2: (2 phút)</a:t>
            </a:r>
          </a:p>
          <a:p>
            <a:pPr algn="just">
              <a:lnSpc>
                <a:spcPct val="100000"/>
              </a:lnSpc>
            </a:pPr>
            <a:r>
              <a:rPr lang="vi-VN" sz="3000" b="1" dirty="0" smtClean="0">
                <a:ea typeface="Canon" pitchFamily="2" charset="0"/>
                <a:cs typeface="Times New Roman" panose="02020603050405020304" pitchFamily="18" charset="0"/>
              </a:rPr>
              <a:t>- Nhiệm </a:t>
            </a:r>
            <a:r>
              <a:rPr lang="vi-VN" sz="3000" b="1" dirty="0">
                <a:ea typeface="Canon" pitchFamily="2" charset="0"/>
                <a:cs typeface="Times New Roman" panose="02020603050405020304" pitchFamily="18" charset="0"/>
              </a:rPr>
              <a:t>vụ: </a:t>
            </a:r>
            <a:r>
              <a:rPr lang="vi-VN" sz="3000" b="1" dirty="0" smtClean="0">
                <a:ea typeface="Canon" pitchFamily="2" charset="0"/>
                <a:cs typeface="Times New Roman" panose="02020603050405020304" pitchFamily="18" charset="0"/>
              </a:rPr>
              <a:t>Liệt kê các chức năng của tế bào ra bảng phụ  nhóm</a:t>
            </a:r>
          </a:p>
          <a:p>
            <a:pPr algn="just">
              <a:lnSpc>
                <a:spcPct val="100000"/>
              </a:lnSpc>
            </a:pPr>
            <a:r>
              <a:rPr lang="vi-VN" sz="3000" b="1" dirty="0" smtClean="0">
                <a:ea typeface="Canon" pitchFamily="2" charset="0"/>
                <a:cs typeface="Times New Roman" panose="02020603050405020304" pitchFamily="18" charset="0"/>
              </a:rPr>
              <a:t>- Tính </a:t>
            </a:r>
            <a:r>
              <a:rPr lang="vi-VN" sz="3000" b="1" dirty="0">
                <a:ea typeface="Canon" pitchFamily="2" charset="0"/>
                <a:cs typeface="Times New Roman" panose="02020603050405020304" pitchFamily="18" charset="0"/>
              </a:rPr>
              <a:t>điểm: mỗi đáp án đúng sẽ được tính 10 điểm</a:t>
            </a:r>
            <a:r>
              <a:rPr lang="vi-VN" sz="3000" b="1" dirty="0" smtClean="0">
                <a:ea typeface="Canon" pitchFamily="2" charset="0"/>
                <a:cs typeface="Times New Roman" panose="02020603050405020304" pitchFamily="18" charset="0"/>
              </a:rPr>
              <a:t>.</a:t>
            </a:r>
            <a:endParaRPr lang="vi-VN" sz="3000" b="1" dirty="0">
              <a:ea typeface="Canon" pitchFamily="2" charset="0"/>
              <a:cs typeface="Times New Roman" panose="02020603050405020304" pitchFamily="18" charset="0"/>
            </a:endParaRPr>
          </a:p>
        </p:txBody>
      </p:sp>
    </p:spTree>
    <p:extLst>
      <p:ext uri="{BB962C8B-B14F-4D97-AF65-F5344CB8AC3E}">
        <p14:creationId xmlns:p14="http://schemas.microsoft.com/office/powerpoint/2010/main" val="700142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634" y="1499447"/>
            <a:ext cx="10719776" cy="1251090"/>
          </a:xfrm>
        </p:spPr>
        <p:txBody>
          <a:bodyPr>
            <a:noAutofit/>
          </a:bodyPr>
          <a:lstStyle/>
          <a:p>
            <a:pPr algn="just">
              <a:lnSpc>
                <a:spcPct val="120000"/>
              </a:lnSpc>
            </a:pPr>
            <a:r>
              <a:rPr lang="vi-VN" sz="2800" b="1" u="sng" dirty="0" smtClean="0">
                <a:solidFill>
                  <a:srgbClr val="000099"/>
                </a:solidFill>
                <a:latin typeface="Arial" panose="020B0604020202020204" pitchFamily="34" charset="0"/>
                <a:cs typeface="Arial" panose="020B0604020202020204" pitchFamily="34" charset="0"/>
              </a:rPr>
              <a:t>Câu 1</a:t>
            </a:r>
            <a:r>
              <a:rPr lang="vi-VN" sz="2800" b="1" dirty="0" smtClean="0">
                <a:solidFill>
                  <a:srgbClr val="000099"/>
                </a:solidFill>
                <a:latin typeface="Arial" panose="020B0604020202020204" pitchFamily="34" charset="0"/>
                <a:cs typeface="Arial" panose="020B0604020202020204" pitchFamily="34" charset="0"/>
              </a:rPr>
              <a:t>: Tế bào lấy các chất cần thiết và thải bỏ các chất không cần thiết ra môi trường là đang thực hiện chức năng gì?</a:t>
            </a:r>
            <a:endParaRPr lang="en-US" sz="2800" b="1" dirty="0">
              <a:solidFill>
                <a:srgbClr val="000099"/>
              </a:solidFill>
              <a:latin typeface="Arial" panose="020B0604020202020204" pitchFamily="34" charset="0"/>
              <a:cs typeface="Arial" panose="020B0604020202020204" pitchFamily="34" charset="0"/>
            </a:endParaRPr>
          </a:p>
        </p:txBody>
      </p:sp>
      <p:sp>
        <p:nvSpPr>
          <p:cNvPr id="4" name="Rectangle 3"/>
          <p:cNvSpPr/>
          <p:nvPr/>
        </p:nvSpPr>
        <p:spPr>
          <a:xfrm>
            <a:off x="759855" y="2798184"/>
            <a:ext cx="10821334" cy="1384995"/>
          </a:xfrm>
          <a:prstGeom prst="rect">
            <a:avLst/>
          </a:prstGeom>
        </p:spPr>
        <p:txBody>
          <a:bodyPr wrap="square">
            <a:spAutoFit/>
          </a:bodyPr>
          <a:lstStyle/>
          <a:p>
            <a:pPr>
              <a:lnSpc>
                <a:spcPct val="150000"/>
              </a:lnSpc>
            </a:pPr>
            <a:r>
              <a:rPr lang="vi-VN" sz="2800" b="1" dirty="0" smtClean="0">
                <a:latin typeface="Arial" panose="020B0604020202020204" pitchFamily="34" charset="0"/>
                <a:cs typeface="Arial" panose="020B0604020202020204" pitchFamily="34" charset="0"/>
              </a:rPr>
              <a:t>	A. Trao </a:t>
            </a:r>
            <a:r>
              <a:rPr lang="vi-VN" sz="2800" b="1" dirty="0">
                <a:latin typeface="Arial" panose="020B0604020202020204" pitchFamily="34" charset="0"/>
                <a:cs typeface="Arial" panose="020B0604020202020204" pitchFamily="34" charset="0"/>
              </a:rPr>
              <a:t>đổi chất			</a:t>
            </a:r>
            <a:r>
              <a:rPr lang="vi-VN" sz="2800" b="1" dirty="0" smtClean="0">
                <a:latin typeface="Arial" panose="020B0604020202020204" pitchFamily="34" charset="0"/>
                <a:cs typeface="Arial" panose="020B0604020202020204" pitchFamily="34" charset="0"/>
              </a:rPr>
              <a:t>	B. Cảm ứng</a:t>
            </a:r>
          </a:p>
          <a:p>
            <a:pPr>
              <a:lnSpc>
                <a:spcPct val="150000"/>
              </a:lnSpc>
            </a:pPr>
            <a:r>
              <a:rPr lang="vi-VN" sz="2800" b="1" dirty="0" smtClean="0">
                <a:latin typeface="Arial" panose="020B0604020202020204" pitchFamily="34" charset="0"/>
                <a:cs typeface="Arial" panose="020B0604020202020204" pitchFamily="34" charset="0"/>
              </a:rPr>
              <a:t>	C. Vận động				D. Chuyển hóa</a:t>
            </a:r>
            <a:endParaRPr lang="en-US" sz="2800" dirty="0">
              <a:latin typeface="Arial" panose="020B0604020202020204" pitchFamily="34" charset="0"/>
              <a:cs typeface="Arial" panose="020B0604020202020204" pitchFamily="34" charset="0"/>
            </a:endParaRPr>
          </a:p>
        </p:txBody>
      </p:sp>
      <p:sp>
        <p:nvSpPr>
          <p:cNvPr id="8" name="Title 1"/>
          <p:cNvSpPr txBox="1">
            <a:spLocks/>
          </p:cNvSpPr>
          <p:nvPr/>
        </p:nvSpPr>
        <p:spPr>
          <a:xfrm>
            <a:off x="576943" y="444437"/>
            <a:ext cx="10515600" cy="797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rPr>
              <a:t>HOẠT ĐỘNG NHÓM</a:t>
            </a:r>
            <a:endParaRPr lang="en-US" sz="3600" b="1" dirty="0">
              <a:solidFill>
                <a:srgbClr val="FF0000"/>
              </a:solidFill>
            </a:endParaRPr>
          </a:p>
        </p:txBody>
      </p:sp>
      <p:pic>
        <p:nvPicPr>
          <p:cNvPr id="10" name="2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80558" y="5007972"/>
            <a:ext cx="1959429" cy="1102179"/>
          </a:xfrm>
          <a:prstGeom prst="rect">
            <a:avLst/>
          </a:prstGeom>
        </p:spPr>
      </p:pic>
      <p:sp>
        <p:nvSpPr>
          <p:cNvPr id="11" name="Oval 21"/>
          <p:cNvSpPr>
            <a:spLocks noChangeArrowheads="1"/>
          </p:cNvSpPr>
          <p:nvPr/>
        </p:nvSpPr>
        <p:spPr bwMode="auto">
          <a:xfrm>
            <a:off x="1595207" y="2893479"/>
            <a:ext cx="573228" cy="52988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solidFill>
                <a:srgbClr val="FF0000"/>
              </a:solidFill>
            </a:endParaRPr>
          </a:p>
        </p:txBody>
      </p:sp>
      <p:pic>
        <p:nvPicPr>
          <p:cNvPr id="7" name="Picture 6"/>
          <p:cNvPicPr>
            <a:picLocks noChangeAspect="1"/>
          </p:cNvPicPr>
          <p:nvPr/>
        </p:nvPicPr>
        <p:blipFill>
          <a:blip r:embed="rId5"/>
          <a:stretch>
            <a:fillRect/>
          </a:stretch>
        </p:blipFill>
        <p:spPr>
          <a:xfrm>
            <a:off x="8377953" y="5007972"/>
            <a:ext cx="1557303" cy="1525980"/>
          </a:xfrm>
          <a:prstGeom prst="rect">
            <a:avLst/>
          </a:prstGeom>
        </p:spPr>
      </p:pic>
      <p:pic>
        <p:nvPicPr>
          <p:cNvPr id="9" name="Picture 8"/>
          <p:cNvPicPr>
            <a:picLocks noChangeAspect="1"/>
          </p:cNvPicPr>
          <p:nvPr/>
        </p:nvPicPr>
        <p:blipFill>
          <a:blip r:embed="rId6"/>
          <a:stretch>
            <a:fillRect/>
          </a:stretch>
        </p:blipFill>
        <p:spPr>
          <a:xfrm>
            <a:off x="9776479" y="5175405"/>
            <a:ext cx="1316064" cy="1244247"/>
          </a:xfrm>
          <a:prstGeom prst="rect">
            <a:avLst/>
          </a:prstGeom>
        </p:spPr>
      </p:pic>
      <p:pic>
        <p:nvPicPr>
          <p:cNvPr id="12" name="Picture 11"/>
          <p:cNvPicPr>
            <a:picLocks noChangeAspect="1"/>
          </p:cNvPicPr>
          <p:nvPr/>
        </p:nvPicPr>
        <p:blipFill>
          <a:blip r:embed="rId5"/>
          <a:stretch>
            <a:fillRect/>
          </a:stretch>
        </p:blipFill>
        <p:spPr>
          <a:xfrm>
            <a:off x="486034" y="5122272"/>
            <a:ext cx="1557303" cy="1525980"/>
          </a:xfrm>
          <a:prstGeom prst="rect">
            <a:avLst/>
          </a:prstGeom>
        </p:spPr>
      </p:pic>
      <p:pic>
        <p:nvPicPr>
          <p:cNvPr id="13" name="Picture 12"/>
          <p:cNvPicPr>
            <a:picLocks noChangeAspect="1"/>
          </p:cNvPicPr>
          <p:nvPr/>
        </p:nvPicPr>
        <p:blipFill>
          <a:blip r:embed="rId6"/>
          <a:stretch>
            <a:fillRect/>
          </a:stretch>
        </p:blipFill>
        <p:spPr>
          <a:xfrm>
            <a:off x="1884560" y="5289705"/>
            <a:ext cx="1316064" cy="1244247"/>
          </a:xfrm>
          <a:prstGeom prst="rect">
            <a:avLst/>
          </a:prstGeom>
        </p:spPr>
      </p:pic>
    </p:spTree>
    <p:extLst>
      <p:ext uri="{BB962C8B-B14F-4D97-AF65-F5344CB8AC3E}">
        <p14:creationId xmlns:p14="http://schemas.microsoft.com/office/powerpoint/2010/main" val="401394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26845" y="1411494"/>
            <a:ext cx="10971236" cy="1272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0"/>
              </a:spcAft>
              <a:buClrTx/>
              <a:buSzTx/>
              <a:buFontTx/>
              <a:buNone/>
              <a:tabLst/>
              <a:defRPr/>
            </a:pPr>
            <a:r>
              <a:rPr kumimoji="0" lang="vi-VN" sz="2800" b="1" i="0" u="sng" strike="noStrike" kern="1200" cap="none" spc="0" normalizeH="0" baseline="0" noProof="0" dirty="0" smtClean="0">
                <a:ln>
                  <a:noFill/>
                </a:ln>
                <a:solidFill>
                  <a:srgbClr val="000099"/>
                </a:solidFill>
                <a:effectLst/>
                <a:uLnTx/>
                <a:uFillTx/>
                <a:latin typeface="Arial" panose="020B0604020202020204" pitchFamily="34" charset="0"/>
                <a:ea typeface="+mj-ea"/>
                <a:cs typeface="Arial" panose="020B0604020202020204" pitchFamily="34" charset="0"/>
              </a:rPr>
              <a:t>Câu 2</a:t>
            </a:r>
            <a:r>
              <a:rPr kumimoji="0" lang="vi-VN" sz="2800" b="1" i="0" u="none" strike="noStrike" kern="1200" cap="none" spc="0" normalizeH="0" baseline="0" noProof="0" dirty="0" smtClean="0">
                <a:ln>
                  <a:noFill/>
                </a:ln>
                <a:solidFill>
                  <a:srgbClr val="000099"/>
                </a:solidFill>
                <a:effectLst/>
                <a:uLnTx/>
                <a:uFillTx/>
                <a:latin typeface="Arial" panose="020B0604020202020204" pitchFamily="34" charset="0"/>
                <a:ea typeface="+mj-ea"/>
                <a:cs typeface="Arial" panose="020B0604020202020204" pitchFamily="34" charset="0"/>
              </a:rPr>
              <a:t>: Tế bào cơ thể có thể co dãn giúp cơ thể di chuyển, co bóp các cơ quan. Ví dụ trên cho thấy chức năng gì của tế bào?</a:t>
            </a:r>
            <a:endParaRPr kumimoji="0" lang="en-US" sz="2800" b="1" i="0" u="none" strike="noStrike" kern="1200" cap="none" spc="0" normalizeH="0" baseline="0" noProof="0" dirty="0">
              <a:ln>
                <a:noFill/>
              </a:ln>
              <a:solidFill>
                <a:srgbClr val="000099"/>
              </a:solidFill>
              <a:effectLst/>
              <a:uLnTx/>
              <a:uFillTx/>
              <a:latin typeface="Arial" panose="020B0604020202020204" pitchFamily="34" charset="0"/>
              <a:ea typeface="+mj-ea"/>
              <a:cs typeface="Arial" panose="020B0604020202020204" pitchFamily="34" charset="0"/>
            </a:endParaRPr>
          </a:p>
        </p:txBody>
      </p:sp>
      <p:sp>
        <p:nvSpPr>
          <p:cNvPr id="6" name="Rectangle 5"/>
          <p:cNvSpPr/>
          <p:nvPr/>
        </p:nvSpPr>
        <p:spPr>
          <a:xfrm>
            <a:off x="576943" y="2624487"/>
            <a:ext cx="10971236" cy="130516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 Trao đổi chất</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B. Hấp thụ ánh sáng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 Thoát hơi nước			D. Vận động</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itle 1"/>
          <p:cNvSpPr txBox="1">
            <a:spLocks/>
          </p:cNvSpPr>
          <p:nvPr/>
        </p:nvSpPr>
        <p:spPr>
          <a:xfrm>
            <a:off x="576943" y="444437"/>
            <a:ext cx="10515600" cy="797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rPr>
              <a:t>HOẠT ĐỘNG NHÓM</a:t>
            </a:r>
            <a:endParaRPr lang="en-US" sz="3600" b="1" dirty="0">
              <a:solidFill>
                <a:srgbClr val="FF0000"/>
              </a:solidFill>
            </a:endParaRPr>
          </a:p>
        </p:txBody>
      </p:sp>
      <p:pic>
        <p:nvPicPr>
          <p:cNvPr id="8" name="2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80558" y="5007972"/>
            <a:ext cx="1959429" cy="1102179"/>
          </a:xfrm>
          <a:prstGeom prst="rect">
            <a:avLst/>
          </a:prstGeom>
        </p:spPr>
      </p:pic>
      <p:pic>
        <p:nvPicPr>
          <p:cNvPr id="9" name="Picture 8"/>
          <p:cNvPicPr>
            <a:picLocks noChangeAspect="1"/>
          </p:cNvPicPr>
          <p:nvPr/>
        </p:nvPicPr>
        <p:blipFill>
          <a:blip r:embed="rId5"/>
          <a:stretch>
            <a:fillRect/>
          </a:stretch>
        </p:blipFill>
        <p:spPr>
          <a:xfrm>
            <a:off x="8377953" y="5007972"/>
            <a:ext cx="1557303" cy="1525980"/>
          </a:xfrm>
          <a:prstGeom prst="rect">
            <a:avLst/>
          </a:prstGeom>
        </p:spPr>
      </p:pic>
      <p:pic>
        <p:nvPicPr>
          <p:cNvPr id="10" name="Picture 9"/>
          <p:cNvPicPr>
            <a:picLocks noChangeAspect="1"/>
          </p:cNvPicPr>
          <p:nvPr/>
        </p:nvPicPr>
        <p:blipFill>
          <a:blip r:embed="rId6"/>
          <a:stretch>
            <a:fillRect/>
          </a:stretch>
        </p:blipFill>
        <p:spPr>
          <a:xfrm>
            <a:off x="9776479" y="5175405"/>
            <a:ext cx="1316064" cy="1244247"/>
          </a:xfrm>
          <a:prstGeom prst="rect">
            <a:avLst/>
          </a:prstGeom>
        </p:spPr>
      </p:pic>
      <p:pic>
        <p:nvPicPr>
          <p:cNvPr id="11" name="Picture 10"/>
          <p:cNvPicPr>
            <a:picLocks noChangeAspect="1"/>
          </p:cNvPicPr>
          <p:nvPr/>
        </p:nvPicPr>
        <p:blipFill>
          <a:blip r:embed="rId5"/>
          <a:stretch>
            <a:fillRect/>
          </a:stretch>
        </p:blipFill>
        <p:spPr>
          <a:xfrm>
            <a:off x="486034" y="5122272"/>
            <a:ext cx="1557303" cy="1525980"/>
          </a:xfrm>
          <a:prstGeom prst="rect">
            <a:avLst/>
          </a:prstGeom>
        </p:spPr>
      </p:pic>
      <p:pic>
        <p:nvPicPr>
          <p:cNvPr id="12" name="Picture 11"/>
          <p:cNvPicPr>
            <a:picLocks noChangeAspect="1"/>
          </p:cNvPicPr>
          <p:nvPr/>
        </p:nvPicPr>
        <p:blipFill>
          <a:blip r:embed="rId6"/>
          <a:stretch>
            <a:fillRect/>
          </a:stretch>
        </p:blipFill>
        <p:spPr>
          <a:xfrm>
            <a:off x="1884560" y="5289705"/>
            <a:ext cx="1316064" cy="1244247"/>
          </a:xfrm>
          <a:prstGeom prst="rect">
            <a:avLst/>
          </a:prstGeom>
        </p:spPr>
      </p:pic>
      <p:sp>
        <p:nvSpPr>
          <p:cNvPr id="13" name="Oval 21"/>
          <p:cNvSpPr>
            <a:spLocks noChangeArrowheads="1"/>
          </p:cNvSpPr>
          <p:nvPr/>
        </p:nvSpPr>
        <p:spPr bwMode="auto">
          <a:xfrm>
            <a:off x="6872602" y="3367019"/>
            <a:ext cx="573228" cy="52988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solidFill>
                <a:srgbClr val="FF0000"/>
              </a:solidFill>
            </a:endParaRPr>
          </a:p>
        </p:txBody>
      </p:sp>
    </p:spTree>
    <p:extLst>
      <p:ext uri="{BB962C8B-B14F-4D97-AF65-F5344CB8AC3E}">
        <p14:creationId xmlns:p14="http://schemas.microsoft.com/office/powerpoint/2010/main" val="98277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8" y="1006429"/>
            <a:ext cx="11072812" cy="1749426"/>
          </a:xfrm>
        </p:spPr>
        <p:txBody>
          <a:bodyPr>
            <a:noAutofit/>
          </a:bodyPr>
          <a:lstStyle/>
          <a:p>
            <a:pPr algn="just"/>
            <a:r>
              <a:rPr lang="vi-VN" sz="3200" b="1" u="sng" dirty="0" smtClean="0">
                <a:solidFill>
                  <a:srgbClr val="000099"/>
                </a:solidFill>
                <a:latin typeface="Arial" panose="020B0604020202020204" pitchFamily="34" charset="0"/>
                <a:cs typeface="Arial" panose="020B0604020202020204" pitchFamily="34" charset="0"/>
              </a:rPr>
              <a:t>Câu 3</a:t>
            </a:r>
            <a:r>
              <a:rPr lang="vi-VN" sz="3200" b="1" dirty="0" smtClean="0">
                <a:solidFill>
                  <a:srgbClr val="000099"/>
                </a:solidFill>
                <a:latin typeface="Arial" panose="020B0604020202020204" pitchFamily="34" charset="0"/>
                <a:cs typeface="Arial" panose="020B0604020202020204" pitchFamily="34" charset="0"/>
              </a:rPr>
              <a:t>: Khi tế bào lớn lên và phân chia sẽ giúp cơ thể sống lớn lên và thay đổi hằng ngày. Vậy tế bào thực hiện chức năng gì?</a:t>
            </a:r>
            <a:endParaRPr lang="en-US" sz="3200" b="1" dirty="0">
              <a:solidFill>
                <a:srgbClr val="000099"/>
              </a:solidFill>
              <a:latin typeface="Arial" panose="020B0604020202020204" pitchFamily="34" charset="0"/>
              <a:cs typeface="Arial" panose="020B0604020202020204" pitchFamily="34" charset="0"/>
            </a:endParaRPr>
          </a:p>
        </p:txBody>
      </p:sp>
      <p:sp>
        <p:nvSpPr>
          <p:cNvPr id="4" name="Rectangle 3"/>
          <p:cNvSpPr/>
          <p:nvPr/>
        </p:nvSpPr>
        <p:spPr>
          <a:xfrm>
            <a:off x="700088" y="2517795"/>
            <a:ext cx="10971236" cy="2217082"/>
          </a:xfrm>
          <a:prstGeom prst="rect">
            <a:avLst/>
          </a:prstGeom>
        </p:spPr>
        <p:txBody>
          <a:bodyPr wrap="square">
            <a:spAutoFit/>
          </a:bodyPr>
          <a:lstStyle/>
          <a:p>
            <a:pPr>
              <a:lnSpc>
                <a:spcPct val="110000"/>
              </a:lnSpc>
            </a:pPr>
            <a:r>
              <a:rPr lang="vi-VN" sz="3200" b="1" dirty="0" smtClean="0">
                <a:latin typeface="Arial" panose="020B0604020202020204" pitchFamily="34" charset="0"/>
                <a:cs typeface="Arial" panose="020B0604020202020204" pitchFamily="34" charset="0"/>
              </a:rPr>
              <a:t>	A. Quang hợp</a:t>
            </a:r>
            <a:r>
              <a:rPr lang="vi-VN" sz="3200" b="1" dirty="0">
                <a:latin typeface="Arial" panose="020B0604020202020204" pitchFamily="34" charset="0"/>
                <a:cs typeface="Arial" panose="020B0604020202020204" pitchFamily="34" charset="0"/>
              </a:rPr>
              <a:t>		</a:t>
            </a:r>
            <a:r>
              <a:rPr lang="vi-VN" sz="3200" b="1" dirty="0" smtClean="0">
                <a:latin typeface="Arial" panose="020B0604020202020204" pitchFamily="34" charset="0"/>
                <a:cs typeface="Arial" panose="020B0604020202020204" pitchFamily="34" charset="0"/>
              </a:rPr>
              <a:t>	</a:t>
            </a:r>
          </a:p>
          <a:p>
            <a:pPr>
              <a:lnSpc>
                <a:spcPct val="110000"/>
              </a:lnSpc>
            </a:pPr>
            <a:r>
              <a:rPr lang="vi-VN" sz="3200" b="1" dirty="0">
                <a:latin typeface="Arial" panose="020B0604020202020204" pitchFamily="34" charset="0"/>
                <a:cs typeface="Arial" panose="020B0604020202020204" pitchFamily="34" charset="0"/>
              </a:rPr>
              <a:t>	</a:t>
            </a:r>
            <a:r>
              <a:rPr lang="vi-VN" sz="3200" b="1" dirty="0" smtClean="0">
                <a:latin typeface="Arial" panose="020B0604020202020204" pitchFamily="34" charset="0"/>
                <a:cs typeface="Arial" panose="020B0604020202020204" pitchFamily="34" charset="0"/>
              </a:rPr>
              <a:t>B. Vận động</a:t>
            </a:r>
          </a:p>
          <a:p>
            <a:pPr>
              <a:lnSpc>
                <a:spcPct val="110000"/>
              </a:lnSpc>
            </a:pPr>
            <a:r>
              <a:rPr lang="vi-VN" sz="3200" b="1" dirty="0" smtClean="0">
                <a:latin typeface="Arial" panose="020B0604020202020204" pitchFamily="34" charset="0"/>
                <a:cs typeface="Arial" panose="020B0604020202020204" pitchFamily="34" charset="0"/>
              </a:rPr>
              <a:t>	C. Sinh trưởng và phát triển			</a:t>
            </a:r>
          </a:p>
          <a:p>
            <a:pPr>
              <a:lnSpc>
                <a:spcPct val="110000"/>
              </a:lnSpc>
            </a:pPr>
            <a:r>
              <a:rPr lang="vi-VN" sz="3200" b="1" dirty="0">
                <a:latin typeface="Arial" panose="020B0604020202020204" pitchFamily="34" charset="0"/>
                <a:cs typeface="Arial" panose="020B0604020202020204" pitchFamily="34" charset="0"/>
              </a:rPr>
              <a:t>	</a:t>
            </a:r>
            <a:r>
              <a:rPr lang="vi-VN" sz="3200" b="1" dirty="0" smtClean="0">
                <a:latin typeface="Arial" panose="020B0604020202020204" pitchFamily="34" charset="0"/>
                <a:cs typeface="Arial" panose="020B0604020202020204" pitchFamily="34" charset="0"/>
              </a:rPr>
              <a:t>D. Cảm ứng</a:t>
            </a:r>
            <a:endParaRPr lang="en-US" sz="3200" dirty="0">
              <a:latin typeface="Arial" panose="020B0604020202020204" pitchFamily="34" charset="0"/>
              <a:cs typeface="Arial" panose="020B0604020202020204" pitchFamily="34" charset="0"/>
            </a:endParaRPr>
          </a:p>
        </p:txBody>
      </p:sp>
      <p:sp>
        <p:nvSpPr>
          <p:cNvPr id="5" name="Title 1"/>
          <p:cNvSpPr txBox="1">
            <a:spLocks/>
          </p:cNvSpPr>
          <p:nvPr/>
        </p:nvSpPr>
        <p:spPr>
          <a:xfrm>
            <a:off x="576943" y="295017"/>
            <a:ext cx="10515600" cy="797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rPr>
              <a:t>HOẠT ĐỘNG NHÓM</a:t>
            </a:r>
            <a:endParaRPr lang="en-US" sz="3600" b="1" dirty="0">
              <a:solidFill>
                <a:srgbClr val="FF0000"/>
              </a:solidFill>
            </a:endParaRPr>
          </a:p>
        </p:txBody>
      </p:sp>
      <p:pic>
        <p:nvPicPr>
          <p:cNvPr id="7" name="2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80558" y="5007972"/>
            <a:ext cx="1959429" cy="1102179"/>
          </a:xfrm>
          <a:prstGeom prst="rect">
            <a:avLst/>
          </a:prstGeom>
        </p:spPr>
      </p:pic>
      <p:pic>
        <p:nvPicPr>
          <p:cNvPr id="8" name="Picture 7"/>
          <p:cNvPicPr>
            <a:picLocks noChangeAspect="1"/>
          </p:cNvPicPr>
          <p:nvPr/>
        </p:nvPicPr>
        <p:blipFill>
          <a:blip r:embed="rId5"/>
          <a:stretch>
            <a:fillRect/>
          </a:stretch>
        </p:blipFill>
        <p:spPr>
          <a:xfrm>
            <a:off x="8377953" y="5007972"/>
            <a:ext cx="1557303" cy="1525980"/>
          </a:xfrm>
          <a:prstGeom prst="rect">
            <a:avLst/>
          </a:prstGeom>
        </p:spPr>
      </p:pic>
      <p:pic>
        <p:nvPicPr>
          <p:cNvPr id="9" name="Picture 8"/>
          <p:cNvPicPr>
            <a:picLocks noChangeAspect="1"/>
          </p:cNvPicPr>
          <p:nvPr/>
        </p:nvPicPr>
        <p:blipFill>
          <a:blip r:embed="rId6"/>
          <a:stretch>
            <a:fillRect/>
          </a:stretch>
        </p:blipFill>
        <p:spPr>
          <a:xfrm>
            <a:off x="9776479" y="5175405"/>
            <a:ext cx="1316064" cy="1244247"/>
          </a:xfrm>
          <a:prstGeom prst="rect">
            <a:avLst/>
          </a:prstGeom>
        </p:spPr>
      </p:pic>
      <p:pic>
        <p:nvPicPr>
          <p:cNvPr id="10" name="Picture 9"/>
          <p:cNvPicPr>
            <a:picLocks noChangeAspect="1"/>
          </p:cNvPicPr>
          <p:nvPr/>
        </p:nvPicPr>
        <p:blipFill>
          <a:blip r:embed="rId5"/>
          <a:stretch>
            <a:fillRect/>
          </a:stretch>
        </p:blipFill>
        <p:spPr>
          <a:xfrm>
            <a:off x="486034" y="5122272"/>
            <a:ext cx="1557303" cy="1525980"/>
          </a:xfrm>
          <a:prstGeom prst="rect">
            <a:avLst/>
          </a:prstGeom>
        </p:spPr>
      </p:pic>
      <p:pic>
        <p:nvPicPr>
          <p:cNvPr id="11" name="Picture 10"/>
          <p:cNvPicPr>
            <a:picLocks noChangeAspect="1"/>
          </p:cNvPicPr>
          <p:nvPr/>
        </p:nvPicPr>
        <p:blipFill>
          <a:blip r:embed="rId6"/>
          <a:stretch>
            <a:fillRect/>
          </a:stretch>
        </p:blipFill>
        <p:spPr>
          <a:xfrm>
            <a:off x="1884560" y="5289705"/>
            <a:ext cx="1316064" cy="1244247"/>
          </a:xfrm>
          <a:prstGeom prst="rect">
            <a:avLst/>
          </a:prstGeom>
        </p:spPr>
      </p:pic>
      <p:sp>
        <p:nvSpPr>
          <p:cNvPr id="12" name="Oval 21"/>
          <p:cNvSpPr>
            <a:spLocks noChangeArrowheads="1"/>
          </p:cNvSpPr>
          <p:nvPr/>
        </p:nvSpPr>
        <p:spPr bwMode="auto">
          <a:xfrm>
            <a:off x="1545694" y="3615213"/>
            <a:ext cx="573228" cy="52988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solidFill>
                <a:srgbClr val="FF0000"/>
              </a:solidFill>
            </a:endParaRPr>
          </a:p>
        </p:txBody>
      </p:sp>
    </p:spTree>
    <p:extLst>
      <p:ext uri="{BB962C8B-B14F-4D97-AF65-F5344CB8AC3E}">
        <p14:creationId xmlns:p14="http://schemas.microsoft.com/office/powerpoint/2010/main" val="392093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90" y="1129324"/>
            <a:ext cx="10703786" cy="1984965"/>
          </a:xfrm>
        </p:spPr>
        <p:txBody>
          <a:bodyPr>
            <a:noAutofit/>
          </a:bodyPr>
          <a:lstStyle/>
          <a:p>
            <a:pPr algn="just">
              <a:lnSpc>
                <a:spcPct val="110000"/>
              </a:lnSpc>
              <a:spcBef>
                <a:spcPts val="0"/>
              </a:spcBef>
            </a:pPr>
            <a:r>
              <a:rPr lang="vi-VN" sz="3200" b="1" u="sng" dirty="0" smtClean="0">
                <a:solidFill>
                  <a:srgbClr val="000099"/>
                </a:solidFill>
                <a:latin typeface="Arial" panose="020B0604020202020204" pitchFamily="34" charset="0"/>
                <a:cs typeface="Arial" panose="020B0604020202020204" pitchFamily="34" charset="0"/>
              </a:rPr>
              <a:t>Câu 4</a:t>
            </a:r>
            <a:r>
              <a:rPr lang="vi-VN" sz="3200" b="1" dirty="0" smtClean="0">
                <a:solidFill>
                  <a:srgbClr val="000099"/>
                </a:solidFill>
                <a:latin typeface="Arial" panose="020B0604020202020204" pitchFamily="34" charset="0"/>
                <a:cs typeface="Arial" panose="020B0604020202020204" pitchFamily="34" charset="0"/>
              </a:rPr>
              <a:t>: Khi đến tuổi trưởng thành các tế bào sinh dục sẽ phân chia tạo ra trứng và tinh trùng. Các tế bào này kết hợp với nhau để tạo ra các cơ thể con mới. Đó là chức năng gì của tế bào?</a:t>
            </a:r>
            <a:endParaRPr lang="en-US" sz="3200" b="1" dirty="0">
              <a:solidFill>
                <a:srgbClr val="000099"/>
              </a:solidFill>
              <a:latin typeface="Arial" panose="020B0604020202020204" pitchFamily="34" charset="0"/>
              <a:cs typeface="Arial" panose="020B0604020202020204" pitchFamily="34" charset="0"/>
            </a:endParaRPr>
          </a:p>
        </p:txBody>
      </p:sp>
      <p:sp>
        <p:nvSpPr>
          <p:cNvPr id="4" name="Rectangle 3"/>
          <p:cNvSpPr/>
          <p:nvPr/>
        </p:nvSpPr>
        <p:spPr>
          <a:xfrm>
            <a:off x="827790" y="3274997"/>
            <a:ext cx="10971236" cy="1175706"/>
          </a:xfrm>
          <a:prstGeom prst="rect">
            <a:avLst/>
          </a:prstGeom>
        </p:spPr>
        <p:txBody>
          <a:bodyPr wrap="square">
            <a:spAutoFit/>
          </a:bodyPr>
          <a:lstStyle/>
          <a:p>
            <a:pPr>
              <a:lnSpc>
                <a:spcPct val="110000"/>
              </a:lnSpc>
            </a:pPr>
            <a:r>
              <a:rPr lang="vi-VN" sz="3200" b="1" dirty="0" smtClean="0">
                <a:latin typeface="Arial" panose="020B0604020202020204" pitchFamily="34" charset="0"/>
                <a:cs typeface="Arial" panose="020B0604020202020204" pitchFamily="34" charset="0"/>
              </a:rPr>
              <a:t>	A. Cảm ứng</a:t>
            </a:r>
            <a:r>
              <a:rPr lang="vi-VN" sz="3200" b="1" dirty="0">
                <a:latin typeface="Arial" panose="020B0604020202020204" pitchFamily="34" charset="0"/>
                <a:cs typeface="Arial" panose="020B0604020202020204" pitchFamily="34" charset="0"/>
              </a:rPr>
              <a:t>		</a:t>
            </a:r>
            <a:r>
              <a:rPr lang="vi-VN" sz="3200" b="1" dirty="0" smtClean="0">
                <a:latin typeface="Arial" panose="020B0604020202020204" pitchFamily="34" charset="0"/>
                <a:cs typeface="Arial" panose="020B0604020202020204" pitchFamily="34" charset="0"/>
              </a:rPr>
              <a:t>	B. Sinh sản</a:t>
            </a:r>
          </a:p>
          <a:p>
            <a:pPr>
              <a:lnSpc>
                <a:spcPct val="110000"/>
              </a:lnSpc>
            </a:pPr>
            <a:r>
              <a:rPr lang="vi-VN" sz="3200" b="1" dirty="0" smtClean="0">
                <a:latin typeface="Arial" panose="020B0604020202020204" pitchFamily="34" charset="0"/>
                <a:cs typeface="Arial" panose="020B0604020202020204" pitchFamily="34" charset="0"/>
              </a:rPr>
              <a:t>	C. Sinh trưởng		D. Phát triển</a:t>
            </a:r>
            <a:endParaRPr lang="en-US" sz="3200" dirty="0">
              <a:latin typeface="Arial" panose="020B0604020202020204" pitchFamily="34" charset="0"/>
              <a:cs typeface="Arial" panose="020B0604020202020204" pitchFamily="34" charset="0"/>
            </a:endParaRPr>
          </a:p>
        </p:txBody>
      </p:sp>
      <p:sp>
        <p:nvSpPr>
          <p:cNvPr id="5" name="Title 1"/>
          <p:cNvSpPr txBox="1">
            <a:spLocks/>
          </p:cNvSpPr>
          <p:nvPr/>
        </p:nvSpPr>
        <p:spPr>
          <a:xfrm>
            <a:off x="603069" y="171147"/>
            <a:ext cx="10515600" cy="797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rPr>
              <a:t>HOẠT ĐỘNG NHÓM</a:t>
            </a:r>
            <a:endParaRPr lang="en-US" sz="3600" b="1" dirty="0">
              <a:solidFill>
                <a:srgbClr val="FF0000"/>
              </a:solidFill>
            </a:endParaRPr>
          </a:p>
        </p:txBody>
      </p:sp>
      <p:pic>
        <p:nvPicPr>
          <p:cNvPr id="7" name="2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80558" y="5007972"/>
            <a:ext cx="1959429" cy="1102179"/>
          </a:xfrm>
          <a:prstGeom prst="rect">
            <a:avLst/>
          </a:prstGeom>
        </p:spPr>
      </p:pic>
      <p:pic>
        <p:nvPicPr>
          <p:cNvPr id="8" name="Picture 7"/>
          <p:cNvPicPr>
            <a:picLocks noChangeAspect="1"/>
          </p:cNvPicPr>
          <p:nvPr/>
        </p:nvPicPr>
        <p:blipFill>
          <a:blip r:embed="rId5"/>
          <a:stretch>
            <a:fillRect/>
          </a:stretch>
        </p:blipFill>
        <p:spPr>
          <a:xfrm>
            <a:off x="8377953" y="5007972"/>
            <a:ext cx="1557303" cy="1525980"/>
          </a:xfrm>
          <a:prstGeom prst="rect">
            <a:avLst/>
          </a:prstGeom>
        </p:spPr>
      </p:pic>
      <p:pic>
        <p:nvPicPr>
          <p:cNvPr id="9" name="Picture 8"/>
          <p:cNvPicPr>
            <a:picLocks noChangeAspect="1"/>
          </p:cNvPicPr>
          <p:nvPr/>
        </p:nvPicPr>
        <p:blipFill>
          <a:blip r:embed="rId6"/>
          <a:stretch>
            <a:fillRect/>
          </a:stretch>
        </p:blipFill>
        <p:spPr>
          <a:xfrm>
            <a:off x="9776479" y="5175405"/>
            <a:ext cx="1316064" cy="1244247"/>
          </a:xfrm>
          <a:prstGeom prst="rect">
            <a:avLst/>
          </a:prstGeom>
        </p:spPr>
      </p:pic>
      <p:pic>
        <p:nvPicPr>
          <p:cNvPr id="10" name="Picture 9"/>
          <p:cNvPicPr>
            <a:picLocks noChangeAspect="1"/>
          </p:cNvPicPr>
          <p:nvPr/>
        </p:nvPicPr>
        <p:blipFill>
          <a:blip r:embed="rId5"/>
          <a:stretch>
            <a:fillRect/>
          </a:stretch>
        </p:blipFill>
        <p:spPr>
          <a:xfrm>
            <a:off x="486034" y="5122272"/>
            <a:ext cx="1557303" cy="1525980"/>
          </a:xfrm>
          <a:prstGeom prst="rect">
            <a:avLst/>
          </a:prstGeom>
        </p:spPr>
      </p:pic>
      <p:pic>
        <p:nvPicPr>
          <p:cNvPr id="11" name="Picture 10"/>
          <p:cNvPicPr>
            <a:picLocks noChangeAspect="1"/>
          </p:cNvPicPr>
          <p:nvPr/>
        </p:nvPicPr>
        <p:blipFill>
          <a:blip r:embed="rId6"/>
          <a:stretch>
            <a:fillRect/>
          </a:stretch>
        </p:blipFill>
        <p:spPr>
          <a:xfrm>
            <a:off x="1884560" y="5289705"/>
            <a:ext cx="1316064" cy="1244247"/>
          </a:xfrm>
          <a:prstGeom prst="rect">
            <a:avLst/>
          </a:prstGeom>
        </p:spPr>
      </p:pic>
      <p:sp>
        <p:nvSpPr>
          <p:cNvPr id="12" name="Oval 21"/>
          <p:cNvSpPr>
            <a:spLocks noChangeArrowheads="1"/>
          </p:cNvSpPr>
          <p:nvPr/>
        </p:nvSpPr>
        <p:spPr bwMode="auto">
          <a:xfrm>
            <a:off x="6251602" y="3268850"/>
            <a:ext cx="573228" cy="52988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solidFill>
                <a:srgbClr val="FF0000"/>
              </a:solidFill>
            </a:endParaRPr>
          </a:p>
        </p:txBody>
      </p:sp>
    </p:spTree>
    <p:extLst>
      <p:ext uri="{BB962C8B-B14F-4D97-AF65-F5344CB8AC3E}">
        <p14:creationId xmlns:p14="http://schemas.microsoft.com/office/powerpoint/2010/main" val="86900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8" y="1322231"/>
            <a:ext cx="11072812" cy="1749426"/>
          </a:xfrm>
        </p:spPr>
        <p:txBody>
          <a:bodyPr>
            <a:noAutofit/>
          </a:bodyPr>
          <a:lstStyle/>
          <a:p>
            <a:pPr algn="just">
              <a:lnSpc>
                <a:spcPct val="110000"/>
              </a:lnSpc>
              <a:spcBef>
                <a:spcPts val="0"/>
              </a:spcBef>
            </a:pPr>
            <a:r>
              <a:rPr lang="vi-VN" sz="3200" b="1" u="sng" dirty="0" smtClean="0">
                <a:solidFill>
                  <a:srgbClr val="000099"/>
                </a:solidFill>
                <a:latin typeface="Arial" panose="020B0604020202020204" pitchFamily="34" charset="0"/>
                <a:cs typeface="Arial" panose="020B0604020202020204" pitchFamily="34" charset="0"/>
              </a:rPr>
              <a:t>Câu 5</a:t>
            </a:r>
            <a:r>
              <a:rPr lang="vi-VN" sz="3200" b="1" dirty="0" smtClean="0">
                <a:solidFill>
                  <a:srgbClr val="000099"/>
                </a:solidFill>
                <a:latin typeface="Arial" panose="020B0604020202020204" pitchFamily="34" charset="0"/>
                <a:cs typeface="Arial" panose="020B0604020202020204" pitchFamily="34" charset="0"/>
              </a:rPr>
              <a:t>: Ví dụ: các tế bào ở mắt cảm thụ ánh sáng, từ đó thực hiện các phản ứng phù hợp để thích nghi với môi trường. Ví dụ trên thể hiện chức năng gì của tế bào?</a:t>
            </a:r>
            <a:endParaRPr lang="en-US" sz="3200" b="1" dirty="0">
              <a:solidFill>
                <a:srgbClr val="000099"/>
              </a:solidFill>
              <a:latin typeface="Arial" panose="020B0604020202020204" pitchFamily="34" charset="0"/>
              <a:cs typeface="Arial" panose="020B0604020202020204" pitchFamily="34" charset="0"/>
            </a:endParaRPr>
          </a:p>
        </p:txBody>
      </p:sp>
      <p:sp>
        <p:nvSpPr>
          <p:cNvPr id="4" name="Rectangle 3"/>
          <p:cNvSpPr/>
          <p:nvPr/>
        </p:nvSpPr>
        <p:spPr>
          <a:xfrm>
            <a:off x="801664" y="3152452"/>
            <a:ext cx="10971236" cy="1175706"/>
          </a:xfrm>
          <a:prstGeom prst="rect">
            <a:avLst/>
          </a:prstGeom>
        </p:spPr>
        <p:txBody>
          <a:bodyPr wrap="square">
            <a:spAutoFit/>
          </a:bodyPr>
          <a:lstStyle/>
          <a:p>
            <a:pPr>
              <a:lnSpc>
                <a:spcPct val="110000"/>
              </a:lnSpc>
            </a:pPr>
            <a:r>
              <a:rPr lang="vi-VN" sz="3200" b="1" dirty="0" smtClean="0">
                <a:latin typeface="Arial" panose="020B0604020202020204" pitchFamily="34" charset="0"/>
                <a:cs typeface="Arial" panose="020B0604020202020204" pitchFamily="34" charset="0"/>
              </a:rPr>
              <a:t>	A. Quang hợp</a:t>
            </a:r>
            <a:r>
              <a:rPr lang="vi-VN" sz="3200" b="1" dirty="0">
                <a:latin typeface="Arial" panose="020B0604020202020204" pitchFamily="34" charset="0"/>
                <a:cs typeface="Arial" panose="020B0604020202020204" pitchFamily="34" charset="0"/>
              </a:rPr>
              <a:t>		</a:t>
            </a:r>
            <a:r>
              <a:rPr lang="vi-VN" sz="3200" b="1" dirty="0" smtClean="0">
                <a:latin typeface="Arial" panose="020B0604020202020204" pitchFamily="34" charset="0"/>
                <a:cs typeface="Arial" panose="020B0604020202020204" pitchFamily="34" charset="0"/>
              </a:rPr>
              <a:t>	B. Sinh trưởng</a:t>
            </a:r>
          </a:p>
          <a:p>
            <a:pPr>
              <a:lnSpc>
                <a:spcPct val="110000"/>
              </a:lnSpc>
            </a:pPr>
            <a:r>
              <a:rPr lang="vi-VN" sz="3200" b="1" dirty="0" smtClean="0">
                <a:latin typeface="Arial" panose="020B0604020202020204" pitchFamily="34" charset="0"/>
                <a:cs typeface="Arial" panose="020B0604020202020204" pitchFamily="34" charset="0"/>
              </a:rPr>
              <a:t>	C. Trao đổi chất		D. Cảm ứng</a:t>
            </a:r>
            <a:endParaRPr lang="en-US" sz="3200" dirty="0">
              <a:latin typeface="Arial" panose="020B0604020202020204" pitchFamily="34" charset="0"/>
              <a:cs typeface="Arial" panose="020B0604020202020204" pitchFamily="34" charset="0"/>
            </a:endParaRPr>
          </a:p>
        </p:txBody>
      </p:sp>
      <p:sp>
        <p:nvSpPr>
          <p:cNvPr id="5" name="Title 1"/>
          <p:cNvSpPr txBox="1">
            <a:spLocks/>
          </p:cNvSpPr>
          <p:nvPr/>
        </p:nvSpPr>
        <p:spPr>
          <a:xfrm>
            <a:off x="576943" y="372233"/>
            <a:ext cx="10515600" cy="797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rPr>
              <a:t>HOẠT ĐỘNG NHÓM</a:t>
            </a:r>
            <a:endParaRPr lang="en-US" sz="3600" b="1" dirty="0">
              <a:solidFill>
                <a:srgbClr val="FF0000"/>
              </a:solidFill>
            </a:endParaRPr>
          </a:p>
        </p:txBody>
      </p:sp>
      <p:pic>
        <p:nvPicPr>
          <p:cNvPr id="7" name="2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07575" y="5334172"/>
            <a:ext cx="1959429" cy="1102179"/>
          </a:xfrm>
          <a:prstGeom prst="rect">
            <a:avLst/>
          </a:prstGeom>
        </p:spPr>
      </p:pic>
      <p:pic>
        <p:nvPicPr>
          <p:cNvPr id="8" name="Picture 7"/>
          <p:cNvPicPr>
            <a:picLocks noChangeAspect="1"/>
          </p:cNvPicPr>
          <p:nvPr/>
        </p:nvPicPr>
        <p:blipFill>
          <a:blip r:embed="rId5"/>
          <a:stretch>
            <a:fillRect/>
          </a:stretch>
        </p:blipFill>
        <p:spPr>
          <a:xfrm>
            <a:off x="8377953" y="5007972"/>
            <a:ext cx="1557303" cy="1525980"/>
          </a:xfrm>
          <a:prstGeom prst="rect">
            <a:avLst/>
          </a:prstGeom>
        </p:spPr>
      </p:pic>
      <p:pic>
        <p:nvPicPr>
          <p:cNvPr id="9" name="Picture 8"/>
          <p:cNvPicPr>
            <a:picLocks noChangeAspect="1"/>
          </p:cNvPicPr>
          <p:nvPr/>
        </p:nvPicPr>
        <p:blipFill>
          <a:blip r:embed="rId6"/>
          <a:stretch>
            <a:fillRect/>
          </a:stretch>
        </p:blipFill>
        <p:spPr>
          <a:xfrm>
            <a:off x="9776479" y="5175405"/>
            <a:ext cx="1316064" cy="1244247"/>
          </a:xfrm>
          <a:prstGeom prst="rect">
            <a:avLst/>
          </a:prstGeom>
        </p:spPr>
      </p:pic>
      <p:pic>
        <p:nvPicPr>
          <p:cNvPr id="10" name="Picture 9"/>
          <p:cNvPicPr>
            <a:picLocks noChangeAspect="1"/>
          </p:cNvPicPr>
          <p:nvPr/>
        </p:nvPicPr>
        <p:blipFill>
          <a:blip r:embed="rId5"/>
          <a:stretch>
            <a:fillRect/>
          </a:stretch>
        </p:blipFill>
        <p:spPr>
          <a:xfrm>
            <a:off x="486034" y="5122272"/>
            <a:ext cx="1557303" cy="1525980"/>
          </a:xfrm>
          <a:prstGeom prst="rect">
            <a:avLst/>
          </a:prstGeom>
        </p:spPr>
      </p:pic>
      <p:pic>
        <p:nvPicPr>
          <p:cNvPr id="11" name="Picture 10"/>
          <p:cNvPicPr>
            <a:picLocks noChangeAspect="1"/>
          </p:cNvPicPr>
          <p:nvPr/>
        </p:nvPicPr>
        <p:blipFill>
          <a:blip r:embed="rId6"/>
          <a:stretch>
            <a:fillRect/>
          </a:stretch>
        </p:blipFill>
        <p:spPr>
          <a:xfrm>
            <a:off x="1884560" y="5289705"/>
            <a:ext cx="1316064" cy="1244247"/>
          </a:xfrm>
          <a:prstGeom prst="rect">
            <a:avLst/>
          </a:prstGeom>
        </p:spPr>
      </p:pic>
      <p:sp>
        <p:nvSpPr>
          <p:cNvPr id="12" name="Oval 21"/>
          <p:cNvSpPr>
            <a:spLocks noChangeArrowheads="1"/>
          </p:cNvSpPr>
          <p:nvPr/>
        </p:nvSpPr>
        <p:spPr bwMode="auto">
          <a:xfrm>
            <a:off x="6236494" y="3692328"/>
            <a:ext cx="573228" cy="52988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solidFill>
                <a:srgbClr val="FF0000"/>
              </a:solidFill>
            </a:endParaRPr>
          </a:p>
        </p:txBody>
      </p:sp>
    </p:spTree>
    <p:extLst>
      <p:ext uri="{BB962C8B-B14F-4D97-AF65-F5344CB8AC3E}">
        <p14:creationId xmlns:p14="http://schemas.microsoft.com/office/powerpoint/2010/main" val="323453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38" y="356785"/>
            <a:ext cx="10515600" cy="606425"/>
          </a:xfrm>
        </p:spPr>
        <p:txBody>
          <a:bodyPr>
            <a:normAutofit/>
          </a:bodyPr>
          <a:lstStyle/>
          <a:p>
            <a:pPr algn="ctr"/>
            <a:r>
              <a:rPr lang="vi-VN" sz="3600" b="1" dirty="0" smtClean="0">
                <a:solidFill>
                  <a:srgbClr val="FF0000"/>
                </a:solidFill>
              </a:rPr>
              <a:t>Tế bào thực hiện những chức năng gì?</a:t>
            </a:r>
            <a:endParaRPr lang="en-US" sz="3600" b="1" dirty="0">
              <a:solidFill>
                <a:srgbClr val="FF0000"/>
              </a:solidFill>
            </a:endParaRPr>
          </a:p>
        </p:txBody>
      </p:sp>
      <p:pic>
        <p:nvPicPr>
          <p:cNvPr id="4" name="Picture 3"/>
          <p:cNvPicPr>
            <a:picLocks noChangeAspect="1"/>
          </p:cNvPicPr>
          <p:nvPr/>
        </p:nvPicPr>
        <p:blipFill>
          <a:blip r:embed="rId4"/>
          <a:stretch>
            <a:fillRect/>
          </a:stretch>
        </p:blipFill>
        <p:spPr>
          <a:xfrm>
            <a:off x="321293" y="963210"/>
            <a:ext cx="2771740" cy="2715990"/>
          </a:xfrm>
          <a:prstGeom prst="rect">
            <a:avLst/>
          </a:prstGeom>
        </p:spPr>
      </p:pic>
      <p:pic>
        <p:nvPicPr>
          <p:cNvPr id="5" name="Picture 4"/>
          <p:cNvPicPr>
            <a:picLocks noChangeAspect="1"/>
          </p:cNvPicPr>
          <p:nvPr/>
        </p:nvPicPr>
        <p:blipFill>
          <a:blip r:embed="rId5"/>
          <a:stretch>
            <a:fillRect/>
          </a:stretch>
        </p:blipFill>
        <p:spPr>
          <a:xfrm>
            <a:off x="3093033" y="1210749"/>
            <a:ext cx="2530502" cy="222091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4184" y="3561634"/>
            <a:ext cx="3075748" cy="3075748"/>
          </a:xfrm>
          <a:prstGeom prst="ellipse">
            <a:avLst/>
          </a:prstGeom>
          <a:ln>
            <a:noFill/>
          </a:ln>
          <a:effectLst>
            <a:softEdge rad="112500"/>
          </a:effectLst>
        </p:spPr>
      </p:pic>
      <p:pic>
        <p:nvPicPr>
          <p:cNvPr id="3" name="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73529" y="5339260"/>
            <a:ext cx="1959429" cy="1102179"/>
          </a:xfrm>
          <a:prstGeom prst="rect">
            <a:avLst/>
          </a:prstGeom>
        </p:spPr>
      </p:pic>
      <p:pic>
        <p:nvPicPr>
          <p:cNvPr id="12" name="Picture 11"/>
          <p:cNvPicPr>
            <a:picLocks noChangeAspect="1"/>
          </p:cNvPicPr>
          <p:nvPr/>
        </p:nvPicPr>
        <p:blipFill>
          <a:blip r:embed="rId8"/>
          <a:stretch>
            <a:fillRect/>
          </a:stretch>
        </p:blipFill>
        <p:spPr>
          <a:xfrm>
            <a:off x="7121672" y="1567544"/>
            <a:ext cx="4541186" cy="3430392"/>
          </a:xfrm>
          <a:prstGeom prst="rect">
            <a:avLst/>
          </a:prstGeom>
        </p:spPr>
      </p:pic>
    </p:spTree>
    <p:extLst>
      <p:ext uri="{BB962C8B-B14F-4D97-AF65-F5344CB8AC3E}">
        <p14:creationId xmlns:p14="http://schemas.microsoft.com/office/powerpoint/2010/main" val="263507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38" y="356785"/>
            <a:ext cx="10515600" cy="606425"/>
          </a:xfrm>
        </p:spPr>
        <p:txBody>
          <a:bodyPr>
            <a:normAutofit/>
          </a:bodyPr>
          <a:lstStyle/>
          <a:p>
            <a:pPr algn="ctr"/>
            <a:r>
              <a:rPr lang="vi-VN" sz="3600" b="1" dirty="0" smtClean="0">
                <a:solidFill>
                  <a:srgbClr val="FF0000"/>
                </a:solidFill>
              </a:rPr>
              <a:t>Tế bào thực hiện những chức năng gì?</a:t>
            </a:r>
            <a:endParaRPr lang="en-US" sz="3600" b="1" dirty="0">
              <a:solidFill>
                <a:srgbClr val="FF0000"/>
              </a:solidFill>
            </a:endParaRPr>
          </a:p>
        </p:txBody>
      </p:sp>
      <p:pic>
        <p:nvPicPr>
          <p:cNvPr id="4" name="Picture 3"/>
          <p:cNvPicPr>
            <a:picLocks noChangeAspect="1"/>
          </p:cNvPicPr>
          <p:nvPr/>
        </p:nvPicPr>
        <p:blipFill>
          <a:blip r:embed="rId2"/>
          <a:stretch>
            <a:fillRect/>
          </a:stretch>
        </p:blipFill>
        <p:spPr>
          <a:xfrm>
            <a:off x="3153688" y="1681504"/>
            <a:ext cx="1847857" cy="1810690"/>
          </a:xfrm>
          <a:prstGeom prst="rect">
            <a:avLst/>
          </a:prstGeom>
        </p:spPr>
      </p:pic>
      <p:pic>
        <p:nvPicPr>
          <p:cNvPr id="5" name="Picture 4"/>
          <p:cNvPicPr>
            <a:picLocks noChangeAspect="1"/>
          </p:cNvPicPr>
          <p:nvPr/>
        </p:nvPicPr>
        <p:blipFill>
          <a:blip r:embed="rId3"/>
          <a:stretch>
            <a:fillRect/>
          </a:stretch>
        </p:blipFill>
        <p:spPr>
          <a:xfrm>
            <a:off x="4902300" y="1735239"/>
            <a:ext cx="1756929" cy="1541980"/>
          </a:xfrm>
          <a:prstGeom prst="rect">
            <a:avLst/>
          </a:prstGeom>
        </p:spPr>
      </p:pic>
      <p:sp>
        <p:nvSpPr>
          <p:cNvPr id="8" name="Rounded Rectangle 7"/>
          <p:cNvSpPr/>
          <p:nvPr/>
        </p:nvSpPr>
        <p:spPr>
          <a:xfrm>
            <a:off x="4431225" y="3492194"/>
            <a:ext cx="1743075" cy="7429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Chức năng</a:t>
            </a:r>
            <a:endParaRPr lang="en-US" sz="2400" b="1" dirty="0">
              <a:solidFill>
                <a:schemeClr val="tx1"/>
              </a:solidFill>
            </a:endParaRPr>
          </a:p>
        </p:txBody>
      </p:sp>
      <p:sp>
        <p:nvSpPr>
          <p:cNvPr id="9" name="Rounded Rectangle 8"/>
          <p:cNvSpPr/>
          <p:nvPr/>
        </p:nvSpPr>
        <p:spPr>
          <a:xfrm>
            <a:off x="8031676" y="1904455"/>
            <a:ext cx="3443288" cy="5027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Trao đổi chất</a:t>
            </a:r>
            <a:endParaRPr lang="en-US" sz="2400" b="1" dirty="0">
              <a:solidFill>
                <a:schemeClr val="tx1"/>
              </a:solidFill>
            </a:endParaRPr>
          </a:p>
        </p:txBody>
      </p:sp>
      <p:sp>
        <p:nvSpPr>
          <p:cNvPr id="10" name="Rounded Rectangle 9"/>
          <p:cNvSpPr/>
          <p:nvPr/>
        </p:nvSpPr>
        <p:spPr>
          <a:xfrm>
            <a:off x="8031676" y="2695024"/>
            <a:ext cx="3443288" cy="6135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solidFill>
                  <a:schemeClr val="tx1"/>
                </a:solidFill>
              </a:rPr>
              <a:t>Sinh trưởng và phát triển</a:t>
            </a:r>
            <a:endParaRPr lang="en-US" sz="2200" b="1" dirty="0">
              <a:solidFill>
                <a:schemeClr val="tx1"/>
              </a:solidFill>
            </a:endParaRPr>
          </a:p>
        </p:txBody>
      </p:sp>
      <p:sp>
        <p:nvSpPr>
          <p:cNvPr id="11" name="Rounded Rectangle 10"/>
          <p:cNvSpPr/>
          <p:nvPr/>
        </p:nvSpPr>
        <p:spPr>
          <a:xfrm>
            <a:off x="8031676" y="3596361"/>
            <a:ext cx="3443288" cy="53461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Cảm ứng</a:t>
            </a:r>
            <a:endParaRPr lang="en-US" sz="2400" b="1" dirty="0">
              <a:solidFill>
                <a:schemeClr val="tx1"/>
              </a:solidFill>
            </a:endParaRPr>
          </a:p>
        </p:txBody>
      </p:sp>
      <p:sp>
        <p:nvSpPr>
          <p:cNvPr id="13" name="Rounded Rectangle 12"/>
          <p:cNvSpPr/>
          <p:nvPr/>
        </p:nvSpPr>
        <p:spPr>
          <a:xfrm>
            <a:off x="8031676" y="4369526"/>
            <a:ext cx="3443288" cy="4674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Sinh sản</a:t>
            </a:r>
            <a:endParaRPr lang="en-US" sz="2400" b="1" dirty="0">
              <a:solidFill>
                <a:schemeClr val="tx1"/>
              </a:solidFill>
            </a:endParaRPr>
          </a:p>
        </p:txBody>
      </p:sp>
      <p:sp>
        <p:nvSpPr>
          <p:cNvPr id="14" name="Rounded Rectangle 13"/>
          <p:cNvSpPr/>
          <p:nvPr/>
        </p:nvSpPr>
        <p:spPr>
          <a:xfrm>
            <a:off x="8031676" y="5075477"/>
            <a:ext cx="3443288" cy="4674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Vận động</a:t>
            </a:r>
            <a:endParaRPr lang="en-US" sz="2400" b="1" dirty="0">
              <a:solidFill>
                <a:schemeClr val="tx1"/>
              </a:solidFill>
            </a:endParaRPr>
          </a:p>
        </p:txBody>
      </p:sp>
      <p:cxnSp>
        <p:nvCxnSpPr>
          <p:cNvPr id="15" name="Straight Arrow Connector 14"/>
          <p:cNvCxnSpPr>
            <a:endCxn id="9" idx="1"/>
          </p:cNvCxnSpPr>
          <p:nvPr/>
        </p:nvCxnSpPr>
        <p:spPr>
          <a:xfrm flipV="1">
            <a:off x="6211667" y="2155846"/>
            <a:ext cx="1820009" cy="1657384"/>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211667" y="3079806"/>
            <a:ext cx="1820009" cy="75716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217392" y="3838257"/>
            <a:ext cx="1814284" cy="3590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213612" y="3899569"/>
            <a:ext cx="1774972" cy="703658"/>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211667" y="3927590"/>
            <a:ext cx="1776917" cy="1381588"/>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273100" y="1179135"/>
            <a:ext cx="2785678" cy="5496909"/>
          </a:xfrm>
          <a:prstGeom prst="rect">
            <a:avLst/>
          </a:prstGeom>
        </p:spPr>
      </p:pic>
    </p:spTree>
    <p:extLst>
      <p:ext uri="{BB962C8B-B14F-4D97-AF65-F5344CB8AC3E}">
        <p14:creationId xmlns:p14="http://schemas.microsoft.com/office/powerpoint/2010/main" val="3413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76556" y="3450729"/>
            <a:ext cx="1800225" cy="64293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Arial" panose="020B0604020202020204" pitchFamily="34" charset="0"/>
                <a:cs typeface="Arial" panose="020B0604020202020204" pitchFamily="34" charset="0"/>
              </a:rPr>
              <a:t>TẾ BÀO</a:t>
            </a:r>
            <a:endParaRPr lang="en-US" sz="2800" b="1"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95127" y="670401"/>
            <a:ext cx="2982821" cy="2352675"/>
          </a:xfrm>
          <a:prstGeom prst="rect">
            <a:avLst/>
          </a:prstGeom>
        </p:spPr>
      </p:pic>
      <p:pic>
        <p:nvPicPr>
          <p:cNvPr id="7" name="Picture 6"/>
          <p:cNvPicPr>
            <a:picLocks noChangeAspect="1"/>
          </p:cNvPicPr>
          <p:nvPr/>
        </p:nvPicPr>
        <p:blipFill>
          <a:blip r:embed="rId3"/>
          <a:stretch>
            <a:fillRect/>
          </a:stretch>
        </p:blipFill>
        <p:spPr>
          <a:xfrm>
            <a:off x="8881530" y="534697"/>
            <a:ext cx="3190874" cy="21953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85" y="3450729"/>
            <a:ext cx="2664028" cy="22464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7213" y="3674286"/>
            <a:ext cx="2979509" cy="2074172"/>
          </a:xfrm>
          <a:prstGeom prst="rect">
            <a:avLst/>
          </a:prstGeom>
        </p:spPr>
      </p:pic>
      <p:cxnSp>
        <p:nvCxnSpPr>
          <p:cNvPr id="10" name="Straight Arrow Connector 9"/>
          <p:cNvCxnSpPr/>
          <p:nvPr/>
        </p:nvCxnSpPr>
        <p:spPr>
          <a:xfrm flipV="1">
            <a:off x="6970746" y="2538292"/>
            <a:ext cx="1828697" cy="1135994"/>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961163" y="3981283"/>
            <a:ext cx="1939950" cy="1261576"/>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831380" y="2747894"/>
            <a:ext cx="2191388" cy="98736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970313" y="3981283"/>
            <a:ext cx="2017605" cy="1086969"/>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a:stretch>
            <a:fillRect/>
          </a:stretch>
        </p:blipFill>
        <p:spPr>
          <a:xfrm>
            <a:off x="4214191" y="0"/>
            <a:ext cx="3631096" cy="3143731"/>
          </a:xfrm>
          <a:prstGeom prst="rect">
            <a:avLst/>
          </a:prstGeom>
        </p:spPr>
      </p:pic>
      <p:sp>
        <p:nvSpPr>
          <p:cNvPr id="13" name="TextBox 12"/>
          <p:cNvSpPr txBox="1"/>
          <p:nvPr/>
        </p:nvSpPr>
        <p:spPr>
          <a:xfrm>
            <a:off x="4064664" y="4450017"/>
            <a:ext cx="3824007" cy="1569660"/>
          </a:xfrm>
          <a:prstGeom prst="rect">
            <a:avLst/>
          </a:prstGeom>
          <a:noFill/>
        </p:spPr>
        <p:txBody>
          <a:bodyPr wrap="square" rtlCol="0">
            <a:spAutoFit/>
          </a:bodyPr>
          <a:lstStyle/>
          <a:p>
            <a:pPr algn="ctr"/>
            <a:r>
              <a:rPr lang="vi-VN" sz="3200" b="1" dirty="0" smtClean="0">
                <a:solidFill>
                  <a:srgbClr val="FF0000"/>
                </a:solidFill>
              </a:rPr>
              <a:t>Tất cả cơ thể sống đều có cấu tạo từ tế bào</a:t>
            </a:r>
            <a:endParaRPr lang="en-US" sz="3200" b="1" dirty="0">
              <a:solidFill>
                <a:srgbClr val="FF0000"/>
              </a:solidFill>
            </a:endParaRPr>
          </a:p>
        </p:txBody>
      </p:sp>
      <p:sp>
        <p:nvSpPr>
          <p:cNvPr id="3" name="Cloud Callout 2"/>
          <p:cNvSpPr/>
          <p:nvPr/>
        </p:nvSpPr>
        <p:spPr>
          <a:xfrm>
            <a:off x="3483673" y="3019356"/>
            <a:ext cx="4766278" cy="3185430"/>
          </a:xfrm>
          <a:prstGeom prst="cloudCallo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vi-VN" sz="3200" b="1" dirty="0">
                <a:solidFill>
                  <a:schemeClr val="tx1"/>
                </a:solidFill>
                <a:latin typeface="Times New Roman" panose="02020603050405020304" pitchFamily="18" charset="0"/>
                <a:ea typeface="Canon" pitchFamily="2" charset="0"/>
                <a:cs typeface="Times New Roman" panose="02020603050405020304" pitchFamily="18" charset="0"/>
              </a:rPr>
              <a:t>? Tại sao tế bào được coi là đơn vị cơ bản của các cơ thể sống</a:t>
            </a:r>
            <a:endParaRPr lang="en-US" sz="3200" b="1" dirty="0">
              <a:solidFill>
                <a:schemeClr val="tx1"/>
              </a:solidFill>
              <a:latin typeface="Canon" pitchFamily="2" charset="0"/>
              <a:ea typeface="Canon" pitchFamily="2" charset="0"/>
              <a:cs typeface="Times New Roman" panose="02020603050405020304" pitchFamily="18" charset="0"/>
            </a:endParaRPr>
          </a:p>
        </p:txBody>
      </p:sp>
    </p:spTree>
    <p:extLst>
      <p:ext uri="{BB962C8B-B14F-4D97-AF65-F5344CB8AC3E}">
        <p14:creationId xmlns:p14="http://schemas.microsoft.com/office/powerpoint/2010/main" val="101724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185108829046324574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6726" y="196630"/>
            <a:ext cx="4212399" cy="2412099"/>
          </a:xfrm>
          <a:prstGeom prst="rect">
            <a:avLst/>
          </a:prstGeom>
        </p:spPr>
      </p:pic>
      <p:pic>
        <p:nvPicPr>
          <p:cNvPr id="5" name="Content Placeholder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196630"/>
            <a:ext cx="3511363"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3628225806661460645 (online-video-cutter.com)(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39758" y="3374326"/>
            <a:ext cx="4189368" cy="2663404"/>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6762" y="3522687"/>
            <a:ext cx="3354201" cy="2366682"/>
          </a:xfrm>
          <a:prstGeom prst="rect">
            <a:avLst/>
          </a:prstGeom>
        </p:spPr>
      </p:pic>
      <p:sp>
        <p:nvSpPr>
          <p:cNvPr id="8" name="TextBox 7"/>
          <p:cNvSpPr txBox="1"/>
          <p:nvPr/>
        </p:nvSpPr>
        <p:spPr>
          <a:xfrm>
            <a:off x="605118" y="2664333"/>
            <a:ext cx="3824007" cy="400110"/>
          </a:xfrm>
          <a:prstGeom prst="rect">
            <a:avLst/>
          </a:prstGeom>
          <a:noFill/>
        </p:spPr>
        <p:txBody>
          <a:bodyPr wrap="square" rtlCol="0">
            <a:spAutoFit/>
          </a:bodyPr>
          <a:lstStyle/>
          <a:p>
            <a:pPr algn="ctr"/>
            <a:r>
              <a:rPr lang="vi-VN" sz="2000" b="1" dirty="0" smtClean="0">
                <a:solidFill>
                  <a:srgbClr val="FF0000"/>
                </a:solidFill>
              </a:rPr>
              <a:t>Sinh trưởng, phát triển</a:t>
            </a:r>
            <a:endParaRPr lang="en-US" sz="2000" b="1" dirty="0">
              <a:solidFill>
                <a:srgbClr val="FF0000"/>
              </a:solidFill>
            </a:endParaRPr>
          </a:p>
        </p:txBody>
      </p:sp>
      <p:sp>
        <p:nvSpPr>
          <p:cNvPr id="9" name="TextBox 8"/>
          <p:cNvSpPr txBox="1"/>
          <p:nvPr/>
        </p:nvSpPr>
        <p:spPr>
          <a:xfrm>
            <a:off x="8572500" y="2853567"/>
            <a:ext cx="2925576" cy="400110"/>
          </a:xfrm>
          <a:prstGeom prst="rect">
            <a:avLst/>
          </a:prstGeom>
          <a:noFill/>
        </p:spPr>
        <p:txBody>
          <a:bodyPr wrap="square" rtlCol="0">
            <a:spAutoFit/>
          </a:bodyPr>
          <a:lstStyle/>
          <a:p>
            <a:pPr algn="ctr"/>
            <a:r>
              <a:rPr lang="vi-VN" sz="2000" b="1" dirty="0" smtClean="0">
                <a:solidFill>
                  <a:srgbClr val="FF0000"/>
                </a:solidFill>
              </a:rPr>
              <a:t>Vận động</a:t>
            </a:r>
            <a:endParaRPr lang="en-US" sz="2000" b="1" dirty="0">
              <a:solidFill>
                <a:srgbClr val="FF0000"/>
              </a:solidFill>
            </a:endParaRPr>
          </a:p>
        </p:txBody>
      </p:sp>
      <p:sp>
        <p:nvSpPr>
          <p:cNvPr id="10" name="TextBox 9"/>
          <p:cNvSpPr txBox="1"/>
          <p:nvPr/>
        </p:nvSpPr>
        <p:spPr>
          <a:xfrm>
            <a:off x="461683" y="6063739"/>
            <a:ext cx="3824007" cy="400110"/>
          </a:xfrm>
          <a:prstGeom prst="rect">
            <a:avLst/>
          </a:prstGeom>
          <a:noFill/>
        </p:spPr>
        <p:txBody>
          <a:bodyPr wrap="square" rtlCol="0">
            <a:spAutoFit/>
          </a:bodyPr>
          <a:lstStyle/>
          <a:p>
            <a:pPr algn="ctr"/>
            <a:r>
              <a:rPr lang="vi-VN" sz="2000" b="1" dirty="0" smtClean="0">
                <a:solidFill>
                  <a:srgbClr val="FF0000"/>
                </a:solidFill>
              </a:rPr>
              <a:t>Cảm ứng</a:t>
            </a:r>
            <a:endParaRPr lang="en-US" sz="2000" b="1" dirty="0">
              <a:solidFill>
                <a:srgbClr val="FF0000"/>
              </a:solidFill>
            </a:endParaRPr>
          </a:p>
        </p:txBody>
      </p:sp>
      <p:sp>
        <p:nvSpPr>
          <p:cNvPr id="11" name="TextBox 10"/>
          <p:cNvSpPr txBox="1"/>
          <p:nvPr/>
        </p:nvSpPr>
        <p:spPr>
          <a:xfrm>
            <a:off x="9172575" y="5997389"/>
            <a:ext cx="2181785" cy="400110"/>
          </a:xfrm>
          <a:prstGeom prst="rect">
            <a:avLst/>
          </a:prstGeom>
          <a:noFill/>
        </p:spPr>
        <p:txBody>
          <a:bodyPr wrap="square" rtlCol="0">
            <a:spAutoFit/>
          </a:bodyPr>
          <a:lstStyle/>
          <a:p>
            <a:pPr algn="ctr"/>
            <a:r>
              <a:rPr lang="vi-VN" sz="2000" b="1" dirty="0" smtClean="0">
                <a:solidFill>
                  <a:srgbClr val="FF0000"/>
                </a:solidFill>
              </a:rPr>
              <a:t>Sinh sản</a:t>
            </a:r>
            <a:endParaRPr lang="en-US" sz="2000" b="1" dirty="0">
              <a:solidFill>
                <a:srgbClr val="FF0000"/>
              </a:solidFill>
            </a:endParaRPr>
          </a:p>
        </p:txBody>
      </p:sp>
      <p:sp>
        <p:nvSpPr>
          <p:cNvPr id="12" name="Rounded Rectangle 11"/>
          <p:cNvSpPr/>
          <p:nvPr/>
        </p:nvSpPr>
        <p:spPr>
          <a:xfrm>
            <a:off x="5128964" y="2114549"/>
            <a:ext cx="2372222" cy="26795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vi-VN" sz="2800" b="1" dirty="0" smtClean="0">
                <a:solidFill>
                  <a:schemeClr val="tx1"/>
                </a:solidFill>
                <a:latin typeface="Times New Roman" panose="02020603050405020304" pitchFamily="18" charset="0"/>
                <a:ea typeface="Canon" pitchFamily="2" charset="0"/>
                <a:cs typeface="Times New Roman" panose="02020603050405020304" pitchFamily="18" charset="0"/>
              </a:rPr>
              <a:t>Tế bào có thể thực hiện đầy đủ các quá trình sống cơ bản</a:t>
            </a:r>
            <a:endParaRPr lang="en-US" sz="2800" b="1" dirty="0">
              <a:solidFill>
                <a:schemeClr val="tx1"/>
              </a:solidFill>
              <a:latin typeface="Canon" pitchFamily="2" charset="0"/>
              <a:ea typeface="Canon" pitchFamily="2" charset="0"/>
              <a:cs typeface="Times New Roman" panose="02020603050405020304" pitchFamily="18" charset="0"/>
            </a:endParaRPr>
          </a:p>
        </p:txBody>
      </p:sp>
      <p:cxnSp>
        <p:nvCxnSpPr>
          <p:cNvPr id="13" name="Straight Arrow Connector 12"/>
          <p:cNvCxnSpPr/>
          <p:nvPr/>
        </p:nvCxnSpPr>
        <p:spPr>
          <a:xfrm flipV="1">
            <a:off x="7431081" y="1651746"/>
            <a:ext cx="745021" cy="549784"/>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437173" y="4678561"/>
            <a:ext cx="938737" cy="491331"/>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4415316" y="1738725"/>
            <a:ext cx="754981" cy="513778"/>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454048" y="4762692"/>
            <a:ext cx="804027" cy="494179"/>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26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video>
              <p:cMediaNode vol="80000">
                <p:cTn id="8"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8056" y="364717"/>
            <a:ext cx="9144000" cy="876254"/>
          </a:xfrm>
        </p:spPr>
        <p:txBody>
          <a:bodyPr>
            <a:normAutofit/>
          </a:bodyPr>
          <a:lstStyle/>
          <a:p>
            <a:r>
              <a:rPr lang="vi-VN" sz="4800" b="1" dirty="0" smtClean="0">
                <a:solidFill>
                  <a:srgbClr val="FF0000"/>
                </a:solidFill>
              </a:rPr>
              <a:t>KHỞI ĐỘNG</a:t>
            </a:r>
            <a:endParaRPr lang="en-US" sz="4800" b="1" dirty="0">
              <a:solidFill>
                <a:srgbClr val="FF0000"/>
              </a:solidFill>
            </a:endParaRPr>
          </a:p>
        </p:txBody>
      </p:sp>
      <p:sp>
        <p:nvSpPr>
          <p:cNvPr id="4" name="Title 1"/>
          <p:cNvSpPr>
            <a:spLocks noGrp="1"/>
          </p:cNvSpPr>
          <p:nvPr/>
        </p:nvSpPr>
        <p:spPr bwMode="auto">
          <a:xfrm>
            <a:off x="642256" y="1345394"/>
            <a:ext cx="10515600" cy="7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vi-VN" altLang="en-US" sz="4000" b="1" dirty="0" smtClean="0">
                <a:solidFill>
                  <a:srgbClr val="FF0000"/>
                </a:solidFill>
                <a:latin typeface="Courier New" panose="02070309020205020404" pitchFamily="49" charset="0"/>
                <a:cs typeface="Courier New" panose="02070309020205020404" pitchFamily="49" charset="0"/>
              </a:rPr>
              <a:t>TRÒ CHƠI:“NHỮNG BÀN TAY TÀI HOA”</a:t>
            </a:r>
            <a:endParaRPr lang="en-US" altLang="en-US" sz="4000" b="1" dirty="0" smtClean="0">
              <a:solidFill>
                <a:srgbClr val="FF0000"/>
              </a:solidFill>
              <a:latin typeface="Courier New" panose="02070309020205020404" pitchFamily="49" charset="0"/>
              <a:cs typeface="Courier New" panose="02070309020205020404" pitchFamily="49" charset="0"/>
            </a:endParaRPr>
          </a:p>
        </p:txBody>
      </p:sp>
      <p:sp>
        <p:nvSpPr>
          <p:cNvPr id="5" name="Title 1"/>
          <p:cNvSpPr txBox="1">
            <a:spLocks/>
          </p:cNvSpPr>
          <p:nvPr/>
        </p:nvSpPr>
        <p:spPr>
          <a:xfrm>
            <a:off x="642256" y="3030582"/>
            <a:ext cx="5445035" cy="2077074"/>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2800" b="1" dirty="0" smtClean="0">
                <a:latin typeface="Times New Roman" panose="02020603050405020304" pitchFamily="18" charset="0"/>
                <a:ea typeface="Canon" pitchFamily="2" charset="0"/>
                <a:cs typeface="Times New Roman" panose="02020603050405020304" pitchFamily="18" charset="0"/>
              </a:rPr>
              <a:t>- Cách chơi:</a:t>
            </a:r>
          </a:p>
          <a:p>
            <a:pPr algn="just">
              <a:lnSpc>
                <a:spcPct val="100000"/>
              </a:lnSpc>
            </a:pPr>
            <a:r>
              <a:rPr lang="vi-VN" sz="2800" b="1" dirty="0" smtClean="0">
                <a:latin typeface="Times New Roman" panose="02020603050405020304" pitchFamily="18" charset="0"/>
                <a:ea typeface="Canon" pitchFamily="2" charset="0"/>
                <a:cs typeface="Times New Roman" panose="02020603050405020304" pitchFamily="18" charset="0"/>
              </a:rPr>
              <a:t>+ Mỗi nhóm sẽ lắp 1 mô hình lego mà em thích</a:t>
            </a:r>
          </a:p>
          <a:p>
            <a:pPr algn="just">
              <a:lnSpc>
                <a:spcPct val="100000"/>
              </a:lnSpc>
            </a:pPr>
            <a:r>
              <a:rPr lang="vi-VN" sz="2800" b="1" dirty="0" smtClean="0">
                <a:latin typeface="Times New Roman" panose="02020603050405020304" pitchFamily="18" charset="0"/>
                <a:ea typeface="Canon" pitchFamily="2" charset="0"/>
                <a:cs typeface="Times New Roman" panose="02020603050405020304" pitchFamily="18" charset="0"/>
              </a:rPr>
              <a:t>+ Thời gian: 5 phút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9886" y="2207781"/>
            <a:ext cx="4585063" cy="4049329"/>
          </a:xfrm>
          <a:prstGeom prst="rect">
            <a:avLst/>
          </a:prstGeom>
        </p:spPr>
      </p:pic>
      <p:pic>
        <p:nvPicPr>
          <p:cNvPr id="7"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48033" y="5316582"/>
            <a:ext cx="1852023" cy="1041763"/>
          </a:xfrm>
          <a:prstGeom prst="rect">
            <a:avLst/>
          </a:prstGeom>
        </p:spPr>
      </p:pic>
    </p:spTree>
    <p:extLst>
      <p:ext uri="{BB962C8B-B14F-4D97-AF65-F5344CB8AC3E}">
        <p14:creationId xmlns:p14="http://schemas.microsoft.com/office/powerpoint/2010/main" val="13453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video>
              <p:cMediaNode vol="80000">
                <p:cTn id="18" fill="hold" display="0">
                  <p:stCondLst>
                    <p:cond delay="indefinite"/>
                  </p:stCondLst>
                </p:cTn>
                <p:tgtEl>
                  <p:spTgt spid="7"/>
                </p:tgtEl>
              </p:cMediaNode>
            </p:vide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21265" y="326902"/>
            <a:ext cx="8778240" cy="5215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smtClean="0">
                <a:solidFill>
                  <a:srgbClr val="FF0000"/>
                </a:solidFill>
              </a:rPr>
              <a:t>I. Tế </a:t>
            </a:r>
            <a:r>
              <a:rPr lang="vi-VN" sz="3600" b="1" dirty="0">
                <a:solidFill>
                  <a:srgbClr val="FF0000"/>
                </a:solidFill>
              </a:rPr>
              <a:t>bào là gì?</a:t>
            </a:r>
            <a:endParaRPr lang="en-US" sz="3600" b="1" dirty="0">
              <a:solidFill>
                <a:srgbClr val="FF0000"/>
              </a:solidFill>
            </a:endParaRPr>
          </a:p>
        </p:txBody>
      </p:sp>
      <p:sp>
        <p:nvSpPr>
          <p:cNvPr id="5" name="Rounded Rectangle 4"/>
          <p:cNvSpPr/>
          <p:nvPr/>
        </p:nvSpPr>
        <p:spPr>
          <a:xfrm>
            <a:off x="702099" y="2331286"/>
            <a:ext cx="1750039" cy="9144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TẾ BÀO</a:t>
            </a:r>
            <a:endParaRPr lang="en-US" sz="2400" b="1" dirty="0">
              <a:solidFill>
                <a:schemeClr val="tx1"/>
              </a:solidFill>
            </a:endParaRPr>
          </a:p>
        </p:txBody>
      </p:sp>
      <p:sp>
        <p:nvSpPr>
          <p:cNvPr id="6" name="Rounded Rectangle 5"/>
          <p:cNvSpPr/>
          <p:nvPr/>
        </p:nvSpPr>
        <p:spPr>
          <a:xfrm>
            <a:off x="7013529" y="1041306"/>
            <a:ext cx="3443288" cy="742950"/>
          </a:xfrm>
          <a:prstGeom prst="roundRect">
            <a:avLst/>
          </a:prstGeom>
          <a:solidFill>
            <a:srgbClr val="A0D56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Là đơn vị cơ sở cấu tạo nên cơ thể sống</a:t>
            </a:r>
            <a:endParaRPr lang="en-US" sz="2400" b="1" dirty="0">
              <a:solidFill>
                <a:schemeClr val="tx1"/>
              </a:solidFill>
            </a:endParaRPr>
          </a:p>
        </p:txBody>
      </p:sp>
      <p:sp>
        <p:nvSpPr>
          <p:cNvPr id="7" name="Rounded Rectangle 6"/>
          <p:cNvSpPr/>
          <p:nvPr/>
        </p:nvSpPr>
        <p:spPr>
          <a:xfrm>
            <a:off x="3413078" y="1167437"/>
            <a:ext cx="1857375" cy="628650"/>
          </a:xfrm>
          <a:prstGeom prst="roundRect">
            <a:avLst/>
          </a:prstGeom>
          <a:solidFill>
            <a:srgbClr val="A0D56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Khái niệm</a:t>
            </a:r>
            <a:endParaRPr lang="en-US" sz="2400" b="1" dirty="0">
              <a:solidFill>
                <a:schemeClr val="tx1"/>
              </a:solidFill>
            </a:endParaRPr>
          </a:p>
        </p:txBody>
      </p:sp>
      <p:sp>
        <p:nvSpPr>
          <p:cNvPr id="8" name="Rounded Rectangle 7"/>
          <p:cNvSpPr/>
          <p:nvPr/>
        </p:nvSpPr>
        <p:spPr>
          <a:xfrm>
            <a:off x="3413078" y="3844891"/>
            <a:ext cx="1743075" cy="7429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Chức năng</a:t>
            </a:r>
            <a:endParaRPr lang="en-US" sz="2400" b="1" dirty="0">
              <a:solidFill>
                <a:schemeClr val="tx1"/>
              </a:solidFill>
            </a:endParaRPr>
          </a:p>
        </p:txBody>
      </p:sp>
      <p:sp>
        <p:nvSpPr>
          <p:cNvPr id="9" name="Rounded Rectangle 8"/>
          <p:cNvSpPr/>
          <p:nvPr/>
        </p:nvSpPr>
        <p:spPr>
          <a:xfrm>
            <a:off x="7013529" y="2257152"/>
            <a:ext cx="3443288" cy="5027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Trao đổi chất</a:t>
            </a:r>
            <a:endParaRPr lang="en-US" sz="2400" b="1" dirty="0">
              <a:solidFill>
                <a:schemeClr val="tx1"/>
              </a:solidFill>
            </a:endParaRPr>
          </a:p>
        </p:txBody>
      </p:sp>
      <p:sp>
        <p:nvSpPr>
          <p:cNvPr id="10" name="Rounded Rectangle 9"/>
          <p:cNvSpPr/>
          <p:nvPr/>
        </p:nvSpPr>
        <p:spPr>
          <a:xfrm>
            <a:off x="7013529" y="3047721"/>
            <a:ext cx="3443288" cy="6135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smtClean="0">
                <a:solidFill>
                  <a:schemeClr val="tx1"/>
                </a:solidFill>
              </a:rPr>
              <a:t>Sinh trưởng và phát triển</a:t>
            </a:r>
            <a:endParaRPr lang="en-US" sz="2200" b="1" dirty="0">
              <a:solidFill>
                <a:schemeClr val="tx1"/>
              </a:solidFill>
            </a:endParaRPr>
          </a:p>
        </p:txBody>
      </p:sp>
      <p:sp>
        <p:nvSpPr>
          <p:cNvPr id="11" name="Rounded Rectangle 10"/>
          <p:cNvSpPr/>
          <p:nvPr/>
        </p:nvSpPr>
        <p:spPr>
          <a:xfrm>
            <a:off x="7013529" y="3949058"/>
            <a:ext cx="3443288" cy="53461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Cảm ứng</a:t>
            </a:r>
            <a:endParaRPr lang="en-US" sz="2400" b="1" dirty="0">
              <a:solidFill>
                <a:schemeClr val="tx1"/>
              </a:solidFill>
            </a:endParaRPr>
          </a:p>
        </p:txBody>
      </p:sp>
      <p:sp>
        <p:nvSpPr>
          <p:cNvPr id="12" name="Rounded Rectangle 11"/>
          <p:cNvSpPr/>
          <p:nvPr/>
        </p:nvSpPr>
        <p:spPr>
          <a:xfrm>
            <a:off x="7013529" y="4722223"/>
            <a:ext cx="3443288" cy="4674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Sinh sản</a:t>
            </a:r>
            <a:endParaRPr lang="en-US" sz="2400" b="1" dirty="0">
              <a:solidFill>
                <a:schemeClr val="tx1"/>
              </a:solidFill>
            </a:endParaRPr>
          </a:p>
        </p:txBody>
      </p:sp>
      <p:sp>
        <p:nvSpPr>
          <p:cNvPr id="13" name="Rounded Rectangle 12"/>
          <p:cNvSpPr/>
          <p:nvPr/>
        </p:nvSpPr>
        <p:spPr>
          <a:xfrm>
            <a:off x="7013529" y="5428174"/>
            <a:ext cx="3443288" cy="4674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Vận động</a:t>
            </a:r>
            <a:endParaRPr lang="en-US" sz="2400" b="1" dirty="0">
              <a:solidFill>
                <a:schemeClr val="tx1"/>
              </a:solidFill>
            </a:endParaRPr>
          </a:p>
        </p:txBody>
      </p:sp>
      <p:cxnSp>
        <p:nvCxnSpPr>
          <p:cNvPr id="14" name="Straight Arrow Connector 13"/>
          <p:cNvCxnSpPr/>
          <p:nvPr/>
        </p:nvCxnSpPr>
        <p:spPr>
          <a:xfrm>
            <a:off x="5411696" y="1474812"/>
            <a:ext cx="1558741" cy="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487123" y="1649595"/>
            <a:ext cx="849021" cy="1138891"/>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87123" y="2806059"/>
            <a:ext cx="849021" cy="1410307"/>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9" idx="1"/>
          </p:cNvCxnSpPr>
          <p:nvPr/>
        </p:nvCxnSpPr>
        <p:spPr>
          <a:xfrm flipV="1">
            <a:off x="5193520" y="2508543"/>
            <a:ext cx="1820009" cy="1657384"/>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3"/>
          </p:cNvCxnSpPr>
          <p:nvPr/>
        </p:nvCxnSpPr>
        <p:spPr>
          <a:xfrm flipV="1">
            <a:off x="5156153" y="3459206"/>
            <a:ext cx="1820009" cy="75716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1" idx="1"/>
          </p:cNvCxnSpPr>
          <p:nvPr/>
        </p:nvCxnSpPr>
        <p:spPr>
          <a:xfrm flipV="1">
            <a:off x="5199245" y="4216366"/>
            <a:ext cx="1814284" cy="3590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195465" y="4252266"/>
            <a:ext cx="1774972" cy="703658"/>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93520" y="4280287"/>
            <a:ext cx="1776917" cy="1381588"/>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p:nvPr>
        </p:nvSpPr>
        <p:spPr>
          <a:xfrm>
            <a:off x="702099" y="5895576"/>
            <a:ext cx="10515600" cy="606425"/>
          </a:xfrm>
        </p:spPr>
        <p:txBody>
          <a:bodyPr>
            <a:normAutofit/>
          </a:bodyPr>
          <a:lstStyle/>
          <a:p>
            <a:r>
              <a:rPr lang="vi-VN" sz="3200" b="1" dirty="0" smtClean="0">
                <a:solidFill>
                  <a:srgbClr val="FF0000"/>
                </a:solidFill>
              </a:rPr>
              <a:t>=&gt; Tế bào là đơn vị cơ sở của sự sống</a:t>
            </a:r>
            <a:endParaRPr lang="en-US" sz="3200" b="1" dirty="0">
              <a:solidFill>
                <a:srgbClr val="FF0000"/>
              </a:solidFill>
            </a:endParaRPr>
          </a:p>
        </p:txBody>
      </p:sp>
    </p:spTree>
    <p:extLst>
      <p:ext uri="{BB962C8B-B14F-4D97-AF65-F5344CB8AC3E}">
        <p14:creationId xmlns:p14="http://schemas.microsoft.com/office/powerpoint/2010/main" val="264341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barn(inVertical)">
                                      <p:cBhvr>
                                        <p:cTn id="7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9133" y="1706683"/>
            <a:ext cx="10671017" cy="6762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u="sng" dirty="0" err="1">
                <a:solidFill>
                  <a:srgbClr val="FF0000"/>
                </a:solidFill>
                <a:latin typeface="Times New Roman" panose="02020603050405020304" pitchFamily="18" charset="0"/>
                <a:cs typeface="Times New Roman" panose="02020603050405020304" pitchFamily="18" charset="0"/>
              </a:rPr>
              <a:t>Câu</a:t>
            </a:r>
            <a:r>
              <a:rPr lang="en-US" sz="2800" b="1" u="sng" dirty="0">
                <a:solidFill>
                  <a:srgbClr val="FF0000"/>
                </a:solidFill>
                <a:latin typeface="Times New Roman" panose="02020603050405020304" pitchFamily="18" charset="0"/>
                <a:cs typeface="Times New Roman" panose="02020603050405020304" pitchFamily="18" charset="0"/>
              </a:rPr>
              <a:t> </a:t>
            </a:r>
            <a:r>
              <a:rPr lang="vi-VN" sz="2800" b="1" u="sng" dirty="0" smtClean="0">
                <a:solidFill>
                  <a:srgbClr val="FF0000"/>
                </a:solidFill>
                <a:latin typeface="Times New Roman" panose="02020603050405020304" pitchFamily="18" charset="0"/>
                <a:cs typeface="Times New Roman" panose="02020603050405020304" pitchFamily="18" charset="0"/>
              </a:rPr>
              <a:t>hỏi: </a:t>
            </a:r>
            <a:r>
              <a:rPr lang="en-US" sz="2800" b="1" dirty="0" err="1" smtClean="0">
                <a:solidFill>
                  <a:srgbClr val="002060"/>
                </a:solidFill>
                <a:latin typeface="Times New Roman" panose="02020603050405020304" pitchFamily="18" charset="0"/>
                <a:cs typeface="Times New Roman" panose="02020603050405020304" pitchFamily="18" charset="0"/>
              </a:rPr>
              <a:t>Tại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nói</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solidFill>
                  <a:srgbClr val="002060"/>
                </a:solidFill>
                <a:latin typeface="Times New Roman" panose="02020603050405020304" pitchFamily="18" charset="0"/>
                <a:cs typeface="Times New Roman" panose="02020603050405020304" pitchFamily="18" charset="0"/>
              </a:rPr>
              <a:t>tế</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bản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1657329" y="2382910"/>
            <a:ext cx="3824335" cy="6762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bé</a:t>
            </a:r>
            <a:r>
              <a:rPr lang="en-US" sz="2800" b="1" dirty="0">
                <a:latin typeface="Times New Roman" panose="02020603050405020304" pitchFamily="18" charset="0"/>
                <a:cs typeface="Times New Roman" panose="02020603050405020304" pitchFamily="18" charset="0"/>
              </a:rPr>
              <a:t>.</a:t>
            </a:r>
          </a:p>
        </p:txBody>
      </p:sp>
      <p:sp>
        <p:nvSpPr>
          <p:cNvPr id="10" name="Title 1"/>
          <p:cNvSpPr txBox="1">
            <a:spLocks/>
          </p:cNvSpPr>
          <p:nvPr/>
        </p:nvSpPr>
        <p:spPr>
          <a:xfrm>
            <a:off x="1657329" y="2943556"/>
            <a:ext cx="9524476" cy="6762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p>
        </p:txBody>
      </p:sp>
      <p:sp>
        <p:nvSpPr>
          <p:cNvPr id="11" name="Title 1"/>
          <p:cNvSpPr txBox="1">
            <a:spLocks/>
          </p:cNvSpPr>
          <p:nvPr/>
        </p:nvSpPr>
        <p:spPr>
          <a:xfrm>
            <a:off x="1683455" y="3648682"/>
            <a:ext cx="6263488" cy="56064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sản</a:t>
            </a:r>
            <a:r>
              <a:rPr lang="en-US" sz="2800" b="1" dirty="0">
                <a:latin typeface="Times New Roman" panose="02020603050405020304" pitchFamily="18" charset="0"/>
                <a:cs typeface="Times New Roman" panose="02020603050405020304" pitchFamily="18" charset="0"/>
              </a:rPr>
              <a:t>.</a:t>
            </a:r>
          </a:p>
        </p:txBody>
      </p:sp>
      <p:sp>
        <p:nvSpPr>
          <p:cNvPr id="12" name="Title 1"/>
          <p:cNvSpPr txBox="1">
            <a:spLocks/>
          </p:cNvSpPr>
          <p:nvPr/>
        </p:nvSpPr>
        <p:spPr>
          <a:xfrm>
            <a:off x="1748770" y="4238227"/>
            <a:ext cx="7106167" cy="5606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chắc</a:t>
            </a:r>
            <a:r>
              <a:rPr lang="en-US" sz="2800" b="1" dirty="0">
                <a:latin typeface="Times New Roman" panose="02020603050405020304" pitchFamily="18" charset="0"/>
                <a:cs typeface="Times New Roman" panose="02020603050405020304" pitchFamily="18" charset="0"/>
              </a:rPr>
              <a:t>.</a:t>
            </a:r>
          </a:p>
        </p:txBody>
      </p:sp>
      <p:sp>
        <p:nvSpPr>
          <p:cNvPr id="18" name="Rounded Rectangle 17"/>
          <p:cNvSpPr/>
          <p:nvPr/>
        </p:nvSpPr>
        <p:spPr>
          <a:xfrm>
            <a:off x="1265521" y="731081"/>
            <a:ext cx="8778240" cy="5215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rPr>
              <a:t>CỦNG CỐ</a:t>
            </a:r>
            <a:endParaRPr lang="en-US" sz="3600" b="1" dirty="0">
              <a:solidFill>
                <a:srgbClr val="FF0000"/>
              </a:solidFill>
            </a:endParaRPr>
          </a:p>
        </p:txBody>
      </p:sp>
      <p:sp>
        <p:nvSpPr>
          <p:cNvPr id="9" name="Oval 21"/>
          <p:cNvSpPr>
            <a:spLocks noChangeArrowheads="1"/>
          </p:cNvSpPr>
          <p:nvPr/>
        </p:nvSpPr>
        <p:spPr bwMode="auto">
          <a:xfrm>
            <a:off x="1657329" y="3118802"/>
            <a:ext cx="573228" cy="52988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solidFill>
                <a:srgbClr val="FF0000"/>
              </a:solidFill>
            </a:endParaRPr>
          </a:p>
        </p:txBody>
      </p:sp>
    </p:spTree>
    <p:extLst>
      <p:ext uri="{BB962C8B-B14F-4D97-AF65-F5344CB8AC3E}">
        <p14:creationId xmlns:p14="http://schemas.microsoft.com/office/powerpoint/2010/main" val="26611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37" y="939892"/>
            <a:ext cx="10515600" cy="836658"/>
          </a:xfrm>
        </p:spPr>
        <p:txBody>
          <a:bodyPr>
            <a:normAutofit/>
          </a:bodyPr>
          <a:lstStyle/>
          <a:p>
            <a:pPr algn="ctr"/>
            <a:r>
              <a:rPr lang="vi-VN" sz="3600" b="1" dirty="0" smtClean="0">
                <a:solidFill>
                  <a:srgbClr val="FF0000"/>
                </a:solidFill>
              </a:rPr>
              <a:t>HƯỚNG DẪN VỀ NHÀ</a:t>
            </a:r>
            <a:endParaRPr lang="en-US" sz="3600" b="1" dirty="0">
              <a:solidFill>
                <a:srgbClr val="FF0000"/>
              </a:solidFill>
            </a:endParaRPr>
          </a:p>
        </p:txBody>
      </p:sp>
      <p:sp>
        <p:nvSpPr>
          <p:cNvPr id="4" name="Title 1"/>
          <p:cNvSpPr txBox="1">
            <a:spLocks/>
          </p:cNvSpPr>
          <p:nvPr/>
        </p:nvSpPr>
        <p:spPr>
          <a:xfrm>
            <a:off x="1007190" y="1358221"/>
            <a:ext cx="10151493" cy="18941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200" b="1" dirty="0" smtClean="0">
                <a:latin typeface="Times New Roman" panose="02020603050405020304" pitchFamily="18" charset="0"/>
                <a:cs typeface="Times New Roman" panose="02020603050405020304" pitchFamily="18" charset="0"/>
              </a:rPr>
              <a:t>- Học bài </a:t>
            </a:r>
          </a:p>
          <a:p>
            <a:pPr algn="l"/>
            <a:r>
              <a:rPr lang="vi-VN" sz="3200" b="1" dirty="0" smtClean="0">
                <a:latin typeface="Times New Roman" panose="02020603050405020304" pitchFamily="18" charset="0"/>
                <a:cs typeface="Times New Roman" panose="02020603050405020304" pitchFamily="18" charset="0"/>
              </a:rPr>
              <a:t>- Đọc và tìm hiểu tiếp phần II. Hình dạng, kích thước của tế bào</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625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629" y="70654"/>
            <a:ext cx="12148458" cy="6643655"/>
          </a:xfrm>
          <a:prstGeom prst="rect">
            <a:avLst/>
          </a:prstGeom>
        </p:spPr>
      </p:pic>
      <p:sp>
        <p:nvSpPr>
          <p:cNvPr id="2" name="TextBox 1"/>
          <p:cNvSpPr txBox="1"/>
          <p:nvPr/>
        </p:nvSpPr>
        <p:spPr>
          <a:xfrm>
            <a:off x="1698171" y="1405011"/>
            <a:ext cx="7053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70AD47">
                    <a:lumMod val="75000"/>
                  </a:srgbClr>
                </a:solidFill>
                <a:effectLst/>
                <a:uLnTx/>
                <a:uFillTx/>
                <a:latin typeface="Arial" panose="020B0604020202020204" pitchFamily="34" charset="0"/>
                <a:ea typeface="+mn-ea"/>
                <a:cs typeface="+mn-cs"/>
              </a:rPr>
              <a:t>18</a:t>
            </a:r>
            <a:endParaRPr kumimoji="0" lang="en-US" sz="3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5" name="Title 1"/>
          <p:cNvSpPr txBox="1">
            <a:spLocks/>
          </p:cNvSpPr>
          <p:nvPr/>
        </p:nvSpPr>
        <p:spPr>
          <a:xfrm>
            <a:off x="2717075" y="669240"/>
            <a:ext cx="9170125" cy="147154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vi-VN"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Canon" pitchFamily="2" charset="0"/>
                <a:cs typeface="Times New Roman" panose="02020603050405020304" pitchFamily="18" charset="0"/>
              </a:rPr>
              <a:t>TIẾT 44 + 45: Bài 18:</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vi-VN"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Canon" pitchFamily="2" charset="0"/>
                <a:cs typeface="Times New Roman" panose="02020603050405020304" pitchFamily="18" charset="0"/>
              </a:rPr>
              <a:t>TẾ BÀO – ĐƠN VỊ CƠ BẢN CỦA SỰ SỐNG</a:t>
            </a:r>
            <a:endParaRPr kumimoji="0" lang="en-US" sz="3600" b="1" i="0" u="none" strike="noStrike" kern="1200" cap="none" spc="0" normalizeH="0" baseline="0" noProof="0" dirty="0">
              <a:ln>
                <a:noFill/>
              </a:ln>
              <a:solidFill>
                <a:srgbClr val="FF0000"/>
              </a:solidFill>
              <a:effectLst/>
              <a:uLnTx/>
              <a:uFillTx/>
              <a:latin typeface="Canon" pitchFamily="2" charset="0"/>
              <a:ea typeface="Canon" pitchFamily="2" charset="0"/>
              <a:cs typeface="Times New Roman" panose="02020603050405020304" pitchFamily="18" charset="0"/>
            </a:endParaRPr>
          </a:p>
        </p:txBody>
      </p:sp>
    </p:spTree>
    <p:extLst>
      <p:ext uri="{BB962C8B-B14F-4D97-AF65-F5344CB8AC3E}">
        <p14:creationId xmlns:p14="http://schemas.microsoft.com/office/powerpoint/2010/main" val="18238643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688768" y="494212"/>
            <a:ext cx="8677299" cy="746760"/>
          </a:xfrm>
          <a:prstGeom prst="rect">
            <a:avLst/>
          </a:prstGeom>
          <a:noFill/>
          <a:ln w="9525">
            <a:noFill/>
            <a:miter lim="800000"/>
            <a:headEnd/>
            <a:tailEnd/>
          </a:ln>
        </p:spPr>
        <p:txBody>
          <a:bodyPr/>
          <a:lstStyle/>
          <a:p>
            <a:pPr algn="just">
              <a:lnSpc>
                <a:spcPct val="110000"/>
              </a:lnSpc>
              <a:spcAft>
                <a:spcPts val="300"/>
              </a:spcAft>
              <a:buClr>
                <a:srgbClr val="44546A"/>
              </a:buClr>
              <a:buSzPct val="70000"/>
              <a:defRPr/>
            </a:pPr>
            <a:r>
              <a:rPr lang="vi-VN" sz="3200" b="1" dirty="0">
                <a:solidFill>
                  <a:srgbClr val="FF0000"/>
                </a:solidFill>
                <a:latin typeface="Arial" panose="020B0604020202020204" pitchFamily="34" charset="0"/>
                <a:ea typeface="#9Slide02 Tieu de rat dai 01" panose="02000000000000000000" pitchFamily="2" charset="0"/>
                <a:cs typeface="Arial" panose="020B0604020202020204" pitchFamily="34" charset="0"/>
              </a:rPr>
              <a:t>II. Hình dạng và kích thước tế bào:</a:t>
            </a:r>
            <a:endParaRPr lang="en-US" sz="3200" b="1" dirty="0">
              <a:solidFill>
                <a:srgbClr val="FF0000"/>
              </a:solidFill>
              <a:latin typeface="Arial" panose="020B0604020202020204" pitchFamily="34" charset="0"/>
              <a:ea typeface="#9Slide02 Tieu de rat dai 01" panose="02000000000000000000" pitchFamily="2" charset="0"/>
              <a:cs typeface="Arial" panose="020B0604020202020204" pitchFamily="34" charset="0"/>
            </a:endParaRPr>
          </a:p>
        </p:txBody>
      </p:sp>
      <p:pic>
        <p:nvPicPr>
          <p:cNvPr id="4" name="Picture 3">
            <a:extLst>
              <a:ext uri="{FF2B5EF4-FFF2-40B4-BE49-F238E27FC236}">
                <a16:creationId xmlns:a16="http://schemas.microsoft.com/office/drawing/2014/main" id="{2D6582AF-2AA3-43DC-9183-9A5C3389BCBF}"/>
              </a:ext>
            </a:extLst>
          </p:cNvPr>
          <p:cNvPicPr>
            <a:picLocks noChangeAspect="1"/>
          </p:cNvPicPr>
          <p:nvPr/>
        </p:nvPicPr>
        <p:blipFill rotWithShape="1">
          <a:blip r:embed="rId2">
            <a:extLst>
              <a:ext uri="{28A0092B-C50C-407E-A947-70E740481C1C}">
                <a14:useLocalDpi xmlns:a14="http://schemas.microsoft.com/office/drawing/2010/main" val="0"/>
              </a:ext>
            </a:extLst>
          </a:blip>
          <a:srcRect l="6797" t="1" r="11640" b="-4397"/>
          <a:stretch/>
        </p:blipFill>
        <p:spPr>
          <a:xfrm>
            <a:off x="6422571" y="3718563"/>
            <a:ext cx="3856046" cy="2961323"/>
          </a:xfrm>
          <a:prstGeom prst="ellipse">
            <a:avLst/>
          </a:prstGeom>
          <a:ln>
            <a:noFill/>
          </a:ln>
          <a:effectLst>
            <a:softEdge rad="112500"/>
          </a:effectLst>
        </p:spPr>
      </p:pic>
      <p:pic>
        <p:nvPicPr>
          <p:cNvPr id="5" name="Picture 4">
            <a:extLst>
              <a:ext uri="{FF2B5EF4-FFF2-40B4-BE49-F238E27FC236}">
                <a16:creationId xmlns:a16="http://schemas.microsoft.com/office/drawing/2014/main" id="{81663F1C-55CC-464B-9A03-E5A197B90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3" y="3870963"/>
            <a:ext cx="3451825" cy="2808923"/>
          </a:xfrm>
          <a:prstGeom prst="ellipse">
            <a:avLst/>
          </a:prstGeom>
          <a:ln>
            <a:noFill/>
          </a:ln>
          <a:effectLst>
            <a:softEdge rad="112500"/>
          </a:effectLst>
        </p:spPr>
      </p:pic>
    </p:spTree>
    <p:extLst>
      <p:ext uri="{BB962C8B-B14F-4D97-AF65-F5344CB8AC3E}">
        <p14:creationId xmlns:p14="http://schemas.microsoft.com/office/powerpoint/2010/main" val="40106832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Trứng rụng sống bao lâu trong cơ thể phụ nữ? | Mẹ Khéo Chăm Con : Chia sẻ  kinh nghiệm nuôi con khỏe mạnh">
            <a:extLst>
              <a:ext uri="{FF2B5EF4-FFF2-40B4-BE49-F238E27FC236}">
                <a16:creationId xmlns:a16="http://schemas.microsoft.com/office/drawing/2014/main" id="{6C783FEA-9273-7440-8C39-0500EBD8D7B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38816" y1="39400" x2="38947" y2="46000"/>
                        <a14:foregroundMark x1="53158" y1="72800" x2="64868" y2="71400"/>
                        <a14:foregroundMark x1="64868" y1="71400" x2="67122" y2="70258"/>
                        <a14:foregroundMark x1="73947" y1="61200" x2="71974" y2="63800"/>
                        <a14:foregroundMark x1="74474" y1="63200" x2="72105" y2="66400"/>
                        <a14:foregroundMark x1="57500" y1="72200" x2="60132" y2="71800"/>
                        <a14:foregroundMark x1="55658" y1="71400" x2="61184" y2="70200"/>
                        <a14:foregroundMark x1="61184" y1="70200" x2="62237" y2="69000"/>
                        <a14:foregroundMark x1="56447" y1="73400" x2="61842" y2="72800"/>
                        <a14:foregroundMark x1="61842" y1="72800" x2="64737" y2="71200"/>
                        <a14:backgroundMark x1="17500" y1="36000" x2="29737" y2="63600"/>
                        <a14:backgroundMark x1="29737" y1="63600" x2="43289" y2="78200"/>
                        <a14:backgroundMark x1="43947" y1="79400" x2="51316" y2="79800"/>
                        <a14:backgroundMark x1="51316" y1="79800" x2="78684" y2="75600"/>
                        <a14:backgroundMark x1="78684" y1="75600" x2="85000" y2="70600"/>
                        <a14:backgroundMark x1="85000" y1="70600" x2="88158" y2="65400"/>
                        <a14:backgroundMark x1="45526" y1="72600" x2="56974" y2="82000"/>
                        <a14:backgroundMark x1="56974" y1="82000" x2="58421" y2="82200"/>
                        <a14:backgroundMark x1="65000" y1="75200" x2="61697" y2="75326"/>
                        <a14:backgroundMark x1="59156" y1="75875" x2="58026" y2="76800"/>
                        <a14:backgroundMark x1="62779" y1="74728" x2="64342" y2="74400"/>
                        <a14:backgroundMark x1="52895" y1="76800" x2="61058" y2="75089"/>
                        <a14:backgroundMark x1="64342" y1="74400" x2="73553" y2="68600"/>
                      </a14:backgroundRemoval>
                    </a14:imgEffect>
                  </a14:imgLayer>
                </a14:imgProps>
              </a:ext>
              <a:ext uri="{28A0092B-C50C-407E-A947-70E740481C1C}">
                <a14:useLocalDpi xmlns:a14="http://schemas.microsoft.com/office/drawing/2010/main" val="0"/>
              </a:ext>
            </a:extLst>
          </a:blip>
          <a:srcRect l="35834" t="6941" r="18333" b="22117"/>
          <a:stretch/>
        </p:blipFill>
        <p:spPr bwMode="auto">
          <a:xfrm>
            <a:off x="3297844" y="2582914"/>
            <a:ext cx="1009273" cy="1027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Vi khuẩn Ecoli là gì? Nhiễm khuẩn Ecoli là gì? - Máy lọc nước nano, máy lọc  nước nhập khẩu Nga">
            <a:extLst>
              <a:ext uri="{FF2B5EF4-FFF2-40B4-BE49-F238E27FC236}">
                <a16:creationId xmlns:a16="http://schemas.microsoft.com/office/drawing/2014/main" id="{65FC6348-05A2-A346-A8F5-E24C378DE56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67" b="94667" l="15067" r="96267">
                        <a14:foregroundMark x1="56800" y1="25867" x2="56800" y2="25867"/>
                        <a14:foregroundMark x1="42267" y1="54400" x2="42267" y2="54400"/>
                        <a14:foregroundMark x1="37467" y1="65867" x2="37467" y2="65867"/>
                        <a14:foregroundMark x1="28933" y1="71733" x2="28933" y2="71733"/>
                        <a14:foregroundMark x1="24800" y1="77333" x2="24800" y2="77333"/>
                        <a14:foregroundMark x1="29600" y1="65067" x2="29600" y2="65067"/>
                        <a14:foregroundMark x1="33200" y1="66400" x2="33200" y2="66400"/>
                        <a14:foregroundMark x1="82667" y1="52000" x2="82667" y2="52000"/>
                        <a14:foregroundMark x1="86400" y1="48267" x2="86400" y2="48267"/>
                        <a14:foregroundMark x1="91467" y1="40533" x2="91467" y2="40533"/>
                        <a14:foregroundMark x1="95333" y1="29600" x2="95333" y2="29600"/>
                        <a14:foregroundMark x1="96267" y1="24267" x2="96267" y2="24267"/>
                        <a14:foregroundMark x1="93333" y1="9600" x2="93333" y2="9600"/>
                        <a14:foregroundMark x1="88133" y1="7200" x2="88133" y2="7200"/>
                        <a14:foregroundMark x1="83333" y1="6133" x2="83333" y2="6133"/>
                        <a14:foregroundMark x1="61867" y1="18133" x2="61867" y2="18133"/>
                        <a14:foregroundMark x1="67333" y1="15733" x2="67333" y2="15733"/>
                        <a14:foregroundMark x1="81867" y1="54933" x2="81867" y2="54933"/>
                        <a14:foregroundMark x1="66133" y1="68267" x2="66133" y2="68267"/>
                        <a14:foregroundMark x1="64267" y1="70133" x2="64267" y2="70133"/>
                        <a14:foregroundMark x1="60667" y1="70667" x2="60667" y2="70667"/>
                        <a14:foregroundMark x1="60933" y1="74933" x2="60933" y2="74933"/>
                        <a14:foregroundMark x1="59200" y1="71733" x2="59200" y2="71733"/>
                        <a14:foregroundMark x1="54400" y1="65067" x2="54400" y2="65067"/>
                        <a14:foregroundMark x1="54000" y1="67733" x2="54000" y2="67733"/>
                        <a14:foregroundMark x1="20267" y1="92267" x2="20267" y2="92267"/>
                        <a14:foregroundMark x1="26267" y1="72533" x2="26267" y2="72533"/>
                        <a14:foregroundMark x1="25067" y1="77333" x2="25067" y2="77333"/>
                        <a14:foregroundMark x1="18400" y1="86400" x2="18400" y2="86400"/>
                        <a14:foregroundMark x1="21067" y1="79200" x2="21067" y2="79200"/>
                        <a14:foregroundMark x1="75200" y1="6667" x2="75200" y2="6667"/>
                        <a14:foregroundMark x1="78533" y1="5333" x2="78533" y2="5333"/>
                        <a14:foregroundMark x1="78533" y1="10133" x2="78533" y2="10133"/>
                        <a14:foregroundMark x1="88800" y1="49600" x2="88800" y2="49600"/>
                        <a14:foregroundMark x1="54400" y1="33867" x2="54400" y2="33867"/>
                        <a14:foregroundMark x1="56400" y1="31467" x2="56400" y2="31467"/>
                        <a14:foregroundMark x1="52267" y1="29600" x2="52267" y2="29600"/>
                        <a14:foregroundMark x1="51867" y1="39733" x2="51867" y2="39733"/>
                        <a14:foregroundMark x1="26267" y1="94667" x2="26267" y2="94667"/>
                        <a14:foregroundMark x1="15067" y1="94133" x2="15067" y2="94133"/>
                        <a14:foregroundMark x1="22933" y1="81600" x2="22933" y2="81600"/>
                        <a14:foregroundMark x1="24800" y1="72533" x2="24800" y2="72533"/>
                        <a14:foregroundMark x1="95733" y1="35733" x2="95733" y2="35733"/>
                        <a14:foregroundMark x1="90800" y1="45333" x2="90800" y2="45333"/>
                      </a14:backgroundRemoval>
                    </a14:imgEffect>
                  </a14:imgLayer>
                </a14:imgProps>
              </a:ext>
              <a:ext uri="{28A0092B-C50C-407E-A947-70E740481C1C}">
                <a14:useLocalDpi xmlns:a14="http://schemas.microsoft.com/office/drawing/2010/main" val="0"/>
              </a:ext>
            </a:extLst>
          </a:blip>
          <a:srcRect l="11792"/>
          <a:stretch/>
        </p:blipFill>
        <p:spPr bwMode="auto">
          <a:xfrm rot="1585116">
            <a:off x="7231324" y="2280300"/>
            <a:ext cx="1641124" cy="1311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9651901" y="2421965"/>
            <a:ext cx="1247775" cy="828675"/>
          </a:xfrm>
          <a:prstGeom prst="rect">
            <a:avLst/>
          </a:prstGeom>
        </p:spPr>
      </p:pic>
      <p:pic>
        <p:nvPicPr>
          <p:cNvPr id="8" name="Picture 7"/>
          <p:cNvPicPr>
            <a:picLocks noChangeAspect="1"/>
          </p:cNvPicPr>
          <p:nvPr/>
        </p:nvPicPr>
        <p:blipFill>
          <a:blip r:embed="rId9"/>
          <a:stretch>
            <a:fillRect/>
          </a:stretch>
        </p:blipFill>
        <p:spPr>
          <a:xfrm>
            <a:off x="5305174" y="2650706"/>
            <a:ext cx="1228725" cy="1057008"/>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268088998"/>
              </p:ext>
            </p:extLst>
          </p:nvPr>
        </p:nvGraphicFramePr>
        <p:xfrm>
          <a:off x="759808" y="2417322"/>
          <a:ext cx="10625425" cy="2119649"/>
        </p:xfrm>
        <a:graphic>
          <a:graphicData uri="http://schemas.openxmlformats.org/drawingml/2006/table">
            <a:tbl>
              <a:tblPr firstRow="1" bandRow="1">
                <a:tableStyleId>{5940675A-B579-460E-94D1-54222C63F5DA}</a:tableStyleId>
              </a:tblPr>
              <a:tblGrid>
                <a:gridCol w="2125085">
                  <a:extLst>
                    <a:ext uri="{9D8B030D-6E8A-4147-A177-3AD203B41FA5}">
                      <a16:colId xmlns:a16="http://schemas.microsoft.com/office/drawing/2014/main" val="141639416"/>
                    </a:ext>
                  </a:extLst>
                </a:gridCol>
                <a:gridCol w="2125085">
                  <a:extLst>
                    <a:ext uri="{9D8B030D-6E8A-4147-A177-3AD203B41FA5}">
                      <a16:colId xmlns:a16="http://schemas.microsoft.com/office/drawing/2014/main" val="4047214173"/>
                    </a:ext>
                  </a:extLst>
                </a:gridCol>
                <a:gridCol w="2125085">
                  <a:extLst>
                    <a:ext uri="{9D8B030D-6E8A-4147-A177-3AD203B41FA5}">
                      <a16:colId xmlns:a16="http://schemas.microsoft.com/office/drawing/2014/main" val="2490900919"/>
                    </a:ext>
                  </a:extLst>
                </a:gridCol>
                <a:gridCol w="2125085">
                  <a:extLst>
                    <a:ext uri="{9D8B030D-6E8A-4147-A177-3AD203B41FA5}">
                      <a16:colId xmlns:a16="http://schemas.microsoft.com/office/drawing/2014/main" val="836802555"/>
                    </a:ext>
                  </a:extLst>
                </a:gridCol>
                <a:gridCol w="2125085">
                  <a:extLst>
                    <a:ext uri="{9D8B030D-6E8A-4147-A177-3AD203B41FA5}">
                      <a16:colId xmlns:a16="http://schemas.microsoft.com/office/drawing/2014/main" val="1776205475"/>
                    </a:ext>
                  </a:extLst>
                </a:gridCol>
              </a:tblGrid>
              <a:tr h="135764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573897887"/>
                  </a:ext>
                </a:extLst>
              </a:tr>
              <a:tr h="653014">
                <a:tc>
                  <a:txBody>
                    <a:bodyPr/>
                    <a:lstStyle/>
                    <a:p>
                      <a:pPr algn="ctr"/>
                      <a:r>
                        <a:rPr lang="vi-VN" sz="2200" b="1" dirty="0" smtClean="0">
                          <a:solidFill>
                            <a:schemeClr val="tx1"/>
                          </a:solidFill>
                          <a:latin typeface="Arial" panose="020B0604020202020204" pitchFamily="34" charset="0"/>
                          <a:cs typeface="Arial" panose="020B0604020202020204" pitchFamily="34" charset="0"/>
                        </a:rPr>
                        <a:t>1. TB hồng</a:t>
                      </a:r>
                      <a:r>
                        <a:rPr lang="vi-VN" sz="2200" b="1" baseline="0" dirty="0" smtClean="0">
                          <a:solidFill>
                            <a:schemeClr val="tx1"/>
                          </a:solidFill>
                          <a:latin typeface="Arial" panose="020B0604020202020204" pitchFamily="34" charset="0"/>
                          <a:cs typeface="Arial" panose="020B0604020202020204" pitchFamily="34" charset="0"/>
                        </a:rPr>
                        <a:t> cầu</a:t>
                      </a:r>
                      <a:endParaRPr lang="en-US" sz="22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vi-VN" sz="2200" b="1" dirty="0" smtClean="0">
                          <a:solidFill>
                            <a:schemeClr val="tx1"/>
                          </a:solidFill>
                          <a:latin typeface="Arial" panose="020B0604020202020204" pitchFamily="34" charset="0"/>
                          <a:cs typeface="Arial" panose="020B0604020202020204" pitchFamily="34" charset="0"/>
                        </a:rPr>
                        <a:t>2. TB trứng</a:t>
                      </a:r>
                      <a:endParaRPr lang="en-US" sz="22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vi-VN" sz="2200" b="1" dirty="0" smtClean="0">
                          <a:solidFill>
                            <a:schemeClr val="tx1"/>
                          </a:solidFill>
                          <a:latin typeface="Arial" panose="020B0604020202020204" pitchFamily="34" charset="0"/>
                          <a:cs typeface="Arial" panose="020B0604020202020204" pitchFamily="34" charset="0"/>
                        </a:rPr>
                        <a:t>3. TB thần</a:t>
                      </a:r>
                      <a:r>
                        <a:rPr lang="vi-VN" sz="2200" b="1" baseline="0" dirty="0" smtClean="0">
                          <a:solidFill>
                            <a:schemeClr val="tx1"/>
                          </a:solidFill>
                          <a:latin typeface="Arial" panose="020B0604020202020204" pitchFamily="34" charset="0"/>
                          <a:cs typeface="Arial" panose="020B0604020202020204" pitchFamily="34" charset="0"/>
                        </a:rPr>
                        <a:t> kinh</a:t>
                      </a:r>
                      <a:endParaRPr lang="en-US" sz="22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vi-VN" sz="2200" b="1" dirty="0" smtClean="0">
                          <a:solidFill>
                            <a:schemeClr val="tx1"/>
                          </a:solidFill>
                          <a:latin typeface="Arial" panose="020B0604020202020204" pitchFamily="34" charset="0"/>
                          <a:cs typeface="Arial" panose="020B0604020202020204" pitchFamily="34" charset="0"/>
                        </a:rPr>
                        <a:t>4. TB</a:t>
                      </a:r>
                      <a:r>
                        <a:rPr lang="vi-VN" sz="2200" b="1" baseline="0" dirty="0" smtClean="0">
                          <a:solidFill>
                            <a:schemeClr val="tx1"/>
                          </a:solidFill>
                          <a:latin typeface="Arial" panose="020B0604020202020204" pitchFamily="34" charset="0"/>
                          <a:cs typeface="Arial" panose="020B0604020202020204" pitchFamily="34" charset="0"/>
                        </a:rPr>
                        <a:t> virus</a:t>
                      </a:r>
                      <a:endParaRPr lang="en-US" sz="22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vi-VN" sz="2200" b="1" dirty="0" smtClean="0">
                          <a:solidFill>
                            <a:schemeClr val="tx1"/>
                          </a:solidFill>
                          <a:latin typeface="Arial" panose="020B0604020202020204" pitchFamily="34" charset="0"/>
                          <a:cs typeface="Arial" panose="020B0604020202020204" pitchFamily="34" charset="0"/>
                        </a:rPr>
                        <a:t>5. TB</a:t>
                      </a:r>
                      <a:r>
                        <a:rPr lang="vi-VN" sz="2200" b="1" baseline="0" dirty="0" smtClean="0">
                          <a:solidFill>
                            <a:schemeClr val="tx1"/>
                          </a:solidFill>
                          <a:latin typeface="Arial" panose="020B0604020202020204" pitchFamily="34" charset="0"/>
                          <a:cs typeface="Arial" panose="020B0604020202020204" pitchFamily="34" charset="0"/>
                        </a:rPr>
                        <a:t> biểu bì lá</a:t>
                      </a:r>
                      <a:endParaRPr lang="en-US" sz="22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95097020"/>
                  </a:ext>
                </a:extLst>
              </a:tr>
            </a:tbl>
          </a:graphicData>
        </a:graphic>
      </p:graphicFrame>
      <p:pic>
        <p:nvPicPr>
          <p:cNvPr id="12" name="Picture 2" descr="Giá tối đa của một số đơn vị máu toàn phần là 870.000 đồng">
            <a:extLst>
              <a:ext uri="{FF2B5EF4-FFF2-40B4-BE49-F238E27FC236}">
                <a16:creationId xmlns:a16="http://schemas.microsoft.com/office/drawing/2014/main" id="{0103B5DE-D8A5-8240-B4FF-0AFFD31F52F3}"/>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8332" t="16232" r="12500" b="11229"/>
          <a:stretch/>
        </p:blipFill>
        <p:spPr bwMode="auto">
          <a:xfrm>
            <a:off x="1006892" y="2700087"/>
            <a:ext cx="1271752" cy="8886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CFC6ABC-FD58-944B-9EE1-219D28AB8540}"/>
              </a:ext>
            </a:extLst>
          </p:cNvPr>
          <p:cNvSpPr txBox="1"/>
          <p:nvPr/>
        </p:nvSpPr>
        <p:spPr>
          <a:xfrm>
            <a:off x="759808" y="5747954"/>
            <a:ext cx="1865827" cy="430887"/>
          </a:xfrm>
          <a:prstGeom prst="rect">
            <a:avLst/>
          </a:prstGeom>
          <a:noFill/>
        </p:spPr>
        <p:txBody>
          <a:bodyPr wrap="square" rtlCol="0">
            <a:spAutoFit/>
          </a:bodyPr>
          <a:lstStyle/>
          <a:p>
            <a:r>
              <a:rPr lang="vi-VN" sz="2200" b="1" dirty="0" smtClean="0">
                <a:latin typeface="Calibri" panose="020F0502020204030204" pitchFamily="34" charset="0"/>
                <a:cs typeface="Calibri" panose="020F0502020204030204" pitchFamily="34" charset="0"/>
              </a:rPr>
              <a:t>a. HÌNH </a:t>
            </a:r>
            <a:r>
              <a:rPr lang="vi-VN" sz="2200" b="1" dirty="0">
                <a:latin typeface="Calibri" panose="020F0502020204030204" pitchFamily="34" charset="0"/>
                <a:cs typeface="Calibri" panose="020F0502020204030204" pitchFamily="34" charset="0"/>
              </a:rPr>
              <a:t>CẦU</a:t>
            </a:r>
            <a:endParaRPr lang="en-VN" sz="2200" b="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CFC6ABC-FD58-944B-9EE1-219D28AB8540}"/>
              </a:ext>
            </a:extLst>
          </p:cNvPr>
          <p:cNvSpPr txBox="1"/>
          <p:nvPr/>
        </p:nvSpPr>
        <p:spPr>
          <a:xfrm>
            <a:off x="2857855" y="5747955"/>
            <a:ext cx="1695831" cy="430887"/>
          </a:xfrm>
          <a:prstGeom prst="rect">
            <a:avLst/>
          </a:prstGeom>
          <a:noFill/>
        </p:spPr>
        <p:txBody>
          <a:bodyPr wrap="square" rtlCol="0">
            <a:spAutoFit/>
          </a:bodyPr>
          <a:lstStyle/>
          <a:p>
            <a:r>
              <a:rPr lang="vi-VN" sz="2200" b="1" dirty="0" smtClean="0">
                <a:latin typeface="Calibri" panose="020F0502020204030204" pitchFamily="34" charset="0"/>
                <a:cs typeface="Calibri" panose="020F0502020204030204" pitchFamily="34" charset="0"/>
              </a:rPr>
              <a:t>b. HÌNH </a:t>
            </a:r>
            <a:r>
              <a:rPr lang="vi-VN" sz="2200" b="1" dirty="0">
                <a:latin typeface="Calibri" panose="020F0502020204030204" pitchFamily="34" charset="0"/>
                <a:cs typeface="Calibri" panose="020F0502020204030204" pitchFamily="34" charset="0"/>
              </a:rPr>
              <a:t>ĐĨA</a:t>
            </a:r>
            <a:endParaRPr lang="en-VN" sz="22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CFC6ABC-FD58-944B-9EE1-219D28AB8540}"/>
              </a:ext>
            </a:extLst>
          </p:cNvPr>
          <p:cNvSpPr txBox="1"/>
          <p:nvPr/>
        </p:nvSpPr>
        <p:spPr>
          <a:xfrm>
            <a:off x="4684491" y="5747955"/>
            <a:ext cx="2918092" cy="430887"/>
          </a:xfrm>
          <a:prstGeom prst="rect">
            <a:avLst/>
          </a:prstGeom>
          <a:noFill/>
        </p:spPr>
        <p:txBody>
          <a:bodyPr wrap="square" rtlCol="0">
            <a:spAutoFit/>
          </a:bodyPr>
          <a:lstStyle/>
          <a:p>
            <a:pPr algn="ctr"/>
            <a:r>
              <a:rPr lang="vi-VN" sz="2200" b="1" dirty="0" smtClean="0">
                <a:latin typeface="Calibri" panose="020F0502020204030204" pitchFamily="34" charset="0"/>
                <a:cs typeface="Calibri" panose="020F0502020204030204" pitchFamily="34" charset="0"/>
              </a:rPr>
              <a:t>c. HÌNH </a:t>
            </a:r>
            <a:r>
              <a:rPr lang="vi-VN" sz="2200" b="1" dirty="0">
                <a:latin typeface="Calibri" panose="020F0502020204030204" pitchFamily="34" charset="0"/>
                <a:cs typeface="Calibri" panose="020F0502020204030204" pitchFamily="34" charset="0"/>
              </a:rPr>
              <a:t>NHIỀU CẠNH</a:t>
            </a:r>
            <a:endParaRPr lang="en-VN" sz="22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CFC6ABC-FD58-944B-9EE1-219D28AB8540}"/>
              </a:ext>
            </a:extLst>
          </p:cNvPr>
          <p:cNvSpPr txBox="1"/>
          <p:nvPr/>
        </p:nvSpPr>
        <p:spPr>
          <a:xfrm>
            <a:off x="7733388" y="5731353"/>
            <a:ext cx="1815561" cy="430887"/>
          </a:xfrm>
          <a:prstGeom prst="rect">
            <a:avLst/>
          </a:prstGeom>
          <a:noFill/>
        </p:spPr>
        <p:txBody>
          <a:bodyPr wrap="square" rtlCol="0">
            <a:spAutoFit/>
          </a:bodyPr>
          <a:lstStyle/>
          <a:p>
            <a:r>
              <a:rPr lang="vi-VN" sz="2200" b="1" dirty="0" smtClean="0">
                <a:latin typeface="Calibri" panose="020F0502020204030204" pitchFamily="34" charset="0"/>
                <a:cs typeface="Calibri" panose="020F0502020204030204" pitchFamily="34" charset="0"/>
              </a:rPr>
              <a:t>d. HÌNH </a:t>
            </a:r>
            <a:r>
              <a:rPr lang="vi-VN" sz="2200" b="1" dirty="0">
                <a:latin typeface="Calibri" panose="020F0502020204030204" pitchFamily="34" charset="0"/>
                <a:cs typeface="Calibri" panose="020F0502020204030204" pitchFamily="34" charset="0"/>
              </a:rPr>
              <a:t>SAO</a:t>
            </a:r>
            <a:endParaRPr lang="en-VN" sz="2200" b="1"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CFC6ABC-FD58-944B-9EE1-219D28AB8540}"/>
              </a:ext>
            </a:extLst>
          </p:cNvPr>
          <p:cNvSpPr txBox="1"/>
          <p:nvPr/>
        </p:nvSpPr>
        <p:spPr>
          <a:xfrm>
            <a:off x="9783206" y="5731353"/>
            <a:ext cx="1816611" cy="430887"/>
          </a:xfrm>
          <a:prstGeom prst="rect">
            <a:avLst/>
          </a:prstGeom>
          <a:noFill/>
        </p:spPr>
        <p:txBody>
          <a:bodyPr wrap="square" rtlCol="0">
            <a:spAutoFit/>
          </a:bodyPr>
          <a:lstStyle/>
          <a:p>
            <a:r>
              <a:rPr lang="vi-VN" sz="2200" b="1" dirty="0" smtClean="0">
                <a:latin typeface="Calibri" panose="020F0502020204030204" pitchFamily="34" charset="0"/>
                <a:cs typeface="Calibri" panose="020F0502020204030204" pitchFamily="34" charset="0"/>
              </a:rPr>
              <a:t>e. HÌNH </a:t>
            </a:r>
            <a:r>
              <a:rPr lang="vi-VN" sz="2200" b="1" dirty="0">
                <a:latin typeface="Calibri" panose="020F0502020204030204" pitchFamily="34" charset="0"/>
                <a:cs typeface="Calibri" panose="020F0502020204030204" pitchFamily="34" charset="0"/>
              </a:rPr>
              <a:t>TRỤ</a:t>
            </a:r>
            <a:endParaRPr lang="en-VN" sz="2200"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CFC6ABC-FD58-944B-9EE1-219D28AB8540}"/>
              </a:ext>
            </a:extLst>
          </p:cNvPr>
          <p:cNvSpPr txBox="1"/>
          <p:nvPr/>
        </p:nvSpPr>
        <p:spPr>
          <a:xfrm>
            <a:off x="479865" y="1235820"/>
            <a:ext cx="10793381" cy="954107"/>
          </a:xfrm>
          <a:prstGeom prst="rect">
            <a:avLst/>
          </a:prstGeom>
          <a:noFill/>
        </p:spPr>
        <p:txBody>
          <a:bodyPr wrap="square" rtlCol="0">
            <a:spAutoFit/>
          </a:bodyPr>
          <a:lstStyle/>
          <a:p>
            <a:pPr algn="just"/>
            <a:r>
              <a:rPr lang="vi-VN" sz="2800" b="1" u="sng" dirty="0" smtClean="0">
                <a:solidFill>
                  <a:srgbClr val="000099"/>
                </a:solidFill>
                <a:latin typeface="Calibri" panose="020F0502020204030204" pitchFamily="34" charset="0"/>
                <a:cs typeface="Calibri" panose="020F0502020204030204" pitchFamily="34" charset="0"/>
              </a:rPr>
              <a:t>Nhiệm vụ</a:t>
            </a:r>
            <a:r>
              <a:rPr lang="vi-VN" sz="2800" b="1" dirty="0" smtClean="0">
                <a:solidFill>
                  <a:srgbClr val="000099"/>
                </a:solidFill>
                <a:latin typeface="Calibri" panose="020F0502020204030204" pitchFamily="34" charset="0"/>
                <a:cs typeface="Calibri" panose="020F0502020204030204" pitchFamily="34" charset="0"/>
              </a:rPr>
              <a:t>: Em </a:t>
            </a:r>
            <a:r>
              <a:rPr lang="vi-VN" sz="2800" b="1" dirty="0">
                <a:solidFill>
                  <a:srgbClr val="000099"/>
                </a:solidFill>
                <a:latin typeface="Calibri" panose="020F0502020204030204" pitchFamily="34" charset="0"/>
                <a:cs typeface="Calibri" panose="020F0502020204030204" pitchFamily="34" charset="0"/>
              </a:rPr>
              <a:t>hãy quan sát các tế bào sau đây và nối chúng với các hình dạng sao cho phù hợp:</a:t>
            </a:r>
            <a:endParaRPr lang="en-VN" sz="2800" b="1" dirty="0">
              <a:solidFill>
                <a:srgbClr val="000099"/>
              </a:solidFill>
              <a:latin typeface="Calibri" panose="020F0502020204030204" pitchFamily="34" charset="0"/>
              <a:cs typeface="Calibri" panose="020F0502020204030204" pitchFamily="34" charset="0"/>
            </a:endParaRPr>
          </a:p>
        </p:txBody>
      </p:sp>
      <p:sp>
        <p:nvSpPr>
          <p:cNvPr id="19" name="Title 1"/>
          <p:cNvSpPr txBox="1">
            <a:spLocks/>
          </p:cNvSpPr>
          <p:nvPr/>
        </p:nvSpPr>
        <p:spPr>
          <a:xfrm>
            <a:off x="479865" y="382714"/>
            <a:ext cx="10515600" cy="6210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rPr>
              <a:t>HOẠT ĐỘNG CÁ NHÂN</a:t>
            </a:r>
            <a:endParaRPr lang="en-US" sz="3600" b="1" dirty="0">
              <a:solidFill>
                <a:srgbClr val="FF0000"/>
              </a:solidFill>
            </a:endParaRPr>
          </a:p>
        </p:txBody>
      </p:sp>
      <p:sp>
        <p:nvSpPr>
          <p:cNvPr id="20" name="TextBox 19">
            <a:extLst>
              <a:ext uri="{FF2B5EF4-FFF2-40B4-BE49-F238E27FC236}">
                <a16:creationId xmlns:a16="http://schemas.microsoft.com/office/drawing/2014/main" id="{DCFC6ABC-FD58-944B-9EE1-219D28AB8540}"/>
              </a:ext>
            </a:extLst>
          </p:cNvPr>
          <p:cNvSpPr txBox="1"/>
          <p:nvPr/>
        </p:nvSpPr>
        <p:spPr>
          <a:xfrm>
            <a:off x="3080642" y="4702563"/>
            <a:ext cx="1865827" cy="430887"/>
          </a:xfrm>
          <a:prstGeom prst="rect">
            <a:avLst/>
          </a:prstGeom>
          <a:noFill/>
        </p:spPr>
        <p:txBody>
          <a:bodyPr wrap="square" rtlCol="0">
            <a:spAutoFit/>
          </a:bodyPr>
          <a:lstStyle/>
          <a:p>
            <a:r>
              <a:rPr lang="vi-VN" sz="2200" b="1" dirty="0" smtClean="0">
                <a:solidFill>
                  <a:srgbClr val="FF0000"/>
                </a:solidFill>
                <a:latin typeface="Calibri" panose="020F0502020204030204" pitchFamily="34" charset="0"/>
                <a:cs typeface="Calibri" panose="020F0502020204030204" pitchFamily="34" charset="0"/>
              </a:rPr>
              <a:t>a. HÌNH </a:t>
            </a:r>
            <a:r>
              <a:rPr lang="vi-VN" sz="2200" b="1" dirty="0">
                <a:solidFill>
                  <a:srgbClr val="FF0000"/>
                </a:solidFill>
                <a:latin typeface="Calibri" panose="020F0502020204030204" pitchFamily="34" charset="0"/>
                <a:cs typeface="Calibri" panose="020F0502020204030204" pitchFamily="34" charset="0"/>
              </a:rPr>
              <a:t>CẦU</a:t>
            </a:r>
            <a:endParaRPr lang="en-VN" sz="2200" b="1" dirty="0">
              <a:solidFill>
                <a:srgbClr val="FF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DCFC6ABC-FD58-944B-9EE1-219D28AB8540}"/>
              </a:ext>
            </a:extLst>
          </p:cNvPr>
          <p:cNvSpPr txBox="1"/>
          <p:nvPr/>
        </p:nvSpPr>
        <p:spPr>
          <a:xfrm>
            <a:off x="1006892" y="4702562"/>
            <a:ext cx="1695831" cy="430887"/>
          </a:xfrm>
          <a:prstGeom prst="rect">
            <a:avLst/>
          </a:prstGeom>
          <a:noFill/>
        </p:spPr>
        <p:txBody>
          <a:bodyPr wrap="square" rtlCol="0">
            <a:spAutoFit/>
          </a:bodyPr>
          <a:lstStyle/>
          <a:p>
            <a:r>
              <a:rPr lang="vi-VN" sz="2200" b="1" dirty="0" smtClean="0">
                <a:solidFill>
                  <a:srgbClr val="FF0000"/>
                </a:solidFill>
                <a:latin typeface="Calibri" panose="020F0502020204030204" pitchFamily="34" charset="0"/>
                <a:cs typeface="Calibri" panose="020F0502020204030204" pitchFamily="34" charset="0"/>
              </a:rPr>
              <a:t>b. HÌNH </a:t>
            </a:r>
            <a:r>
              <a:rPr lang="vi-VN" sz="2200" b="1" dirty="0">
                <a:solidFill>
                  <a:srgbClr val="FF0000"/>
                </a:solidFill>
                <a:latin typeface="Calibri" panose="020F0502020204030204" pitchFamily="34" charset="0"/>
                <a:cs typeface="Calibri" panose="020F0502020204030204" pitchFamily="34" charset="0"/>
              </a:rPr>
              <a:t>ĐĨA</a:t>
            </a:r>
            <a:endParaRPr lang="en-VN" sz="2200" b="1" dirty="0">
              <a:solidFill>
                <a:srgbClr val="FF000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CFC6ABC-FD58-944B-9EE1-219D28AB8540}"/>
              </a:ext>
            </a:extLst>
          </p:cNvPr>
          <p:cNvSpPr txBox="1"/>
          <p:nvPr/>
        </p:nvSpPr>
        <p:spPr>
          <a:xfrm>
            <a:off x="5164739" y="4720589"/>
            <a:ext cx="1815561" cy="430887"/>
          </a:xfrm>
          <a:prstGeom prst="rect">
            <a:avLst/>
          </a:prstGeom>
          <a:noFill/>
        </p:spPr>
        <p:txBody>
          <a:bodyPr wrap="square" rtlCol="0">
            <a:spAutoFit/>
          </a:bodyPr>
          <a:lstStyle/>
          <a:p>
            <a:r>
              <a:rPr lang="vi-VN" sz="2200" b="1" dirty="0" smtClean="0">
                <a:solidFill>
                  <a:srgbClr val="FF0000"/>
                </a:solidFill>
                <a:latin typeface="Calibri" panose="020F0502020204030204" pitchFamily="34" charset="0"/>
                <a:cs typeface="Calibri" panose="020F0502020204030204" pitchFamily="34" charset="0"/>
              </a:rPr>
              <a:t>d. HÌNH </a:t>
            </a:r>
            <a:r>
              <a:rPr lang="vi-VN" sz="2200" b="1" dirty="0">
                <a:solidFill>
                  <a:srgbClr val="FF0000"/>
                </a:solidFill>
                <a:latin typeface="Calibri" panose="020F0502020204030204" pitchFamily="34" charset="0"/>
                <a:cs typeface="Calibri" panose="020F0502020204030204" pitchFamily="34" charset="0"/>
              </a:rPr>
              <a:t>SAO</a:t>
            </a:r>
            <a:endParaRPr lang="en-VN" sz="2200" b="1" dirty="0">
              <a:solidFill>
                <a:srgbClr val="FF000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DCFC6ABC-FD58-944B-9EE1-219D28AB8540}"/>
              </a:ext>
            </a:extLst>
          </p:cNvPr>
          <p:cNvSpPr txBox="1"/>
          <p:nvPr/>
        </p:nvSpPr>
        <p:spPr>
          <a:xfrm>
            <a:off x="7261840" y="4711575"/>
            <a:ext cx="1816611" cy="430887"/>
          </a:xfrm>
          <a:prstGeom prst="rect">
            <a:avLst/>
          </a:prstGeom>
          <a:noFill/>
        </p:spPr>
        <p:txBody>
          <a:bodyPr wrap="square" rtlCol="0">
            <a:spAutoFit/>
          </a:bodyPr>
          <a:lstStyle/>
          <a:p>
            <a:r>
              <a:rPr lang="vi-VN" sz="2200" b="1" dirty="0">
                <a:solidFill>
                  <a:srgbClr val="FF0000"/>
                </a:solidFill>
                <a:latin typeface="Calibri" panose="020F0502020204030204" pitchFamily="34" charset="0"/>
                <a:cs typeface="Calibri" panose="020F0502020204030204" pitchFamily="34" charset="0"/>
              </a:rPr>
              <a:t>e</a:t>
            </a:r>
            <a:r>
              <a:rPr lang="vi-VN" sz="2200" b="1" dirty="0" smtClean="0">
                <a:solidFill>
                  <a:srgbClr val="FF0000"/>
                </a:solidFill>
                <a:latin typeface="Calibri" panose="020F0502020204030204" pitchFamily="34" charset="0"/>
                <a:cs typeface="Calibri" panose="020F0502020204030204" pitchFamily="34" charset="0"/>
              </a:rPr>
              <a:t>. HÌNH </a:t>
            </a:r>
            <a:r>
              <a:rPr lang="vi-VN" sz="2200" b="1" dirty="0">
                <a:solidFill>
                  <a:srgbClr val="FF0000"/>
                </a:solidFill>
                <a:latin typeface="Calibri" panose="020F0502020204030204" pitchFamily="34" charset="0"/>
                <a:cs typeface="Calibri" panose="020F0502020204030204" pitchFamily="34" charset="0"/>
              </a:rPr>
              <a:t>TRỤ</a:t>
            </a:r>
            <a:endParaRPr lang="en-VN" sz="2200" b="1" dirty="0">
              <a:solidFill>
                <a:srgbClr val="FF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DCFC6ABC-FD58-944B-9EE1-219D28AB8540}"/>
              </a:ext>
            </a:extLst>
          </p:cNvPr>
          <p:cNvSpPr txBox="1"/>
          <p:nvPr/>
        </p:nvSpPr>
        <p:spPr>
          <a:xfrm>
            <a:off x="9119624" y="4725998"/>
            <a:ext cx="2918092" cy="430887"/>
          </a:xfrm>
          <a:prstGeom prst="rect">
            <a:avLst/>
          </a:prstGeom>
          <a:noFill/>
        </p:spPr>
        <p:txBody>
          <a:bodyPr wrap="square" rtlCol="0">
            <a:spAutoFit/>
          </a:bodyPr>
          <a:lstStyle/>
          <a:p>
            <a:pPr algn="ctr"/>
            <a:r>
              <a:rPr lang="vi-VN" sz="2200" b="1" dirty="0" smtClean="0">
                <a:solidFill>
                  <a:srgbClr val="FF0000"/>
                </a:solidFill>
                <a:latin typeface="Calibri" panose="020F0502020204030204" pitchFamily="34" charset="0"/>
                <a:cs typeface="Calibri" panose="020F0502020204030204" pitchFamily="34" charset="0"/>
              </a:rPr>
              <a:t>c. HÌNH </a:t>
            </a:r>
            <a:r>
              <a:rPr lang="vi-VN" sz="2200" b="1" dirty="0">
                <a:solidFill>
                  <a:srgbClr val="FF0000"/>
                </a:solidFill>
                <a:latin typeface="Calibri" panose="020F0502020204030204" pitchFamily="34" charset="0"/>
                <a:cs typeface="Calibri" panose="020F0502020204030204" pitchFamily="34" charset="0"/>
              </a:rPr>
              <a:t>NHIỀU CẠNH</a:t>
            </a:r>
            <a:endParaRPr lang="en-VN" sz="2200" b="1" dirty="0">
              <a:solidFill>
                <a:srgbClr val="FF0000"/>
              </a:solidFill>
              <a:latin typeface="Calibri" panose="020F0502020204030204" pitchFamily="34" charset="0"/>
              <a:cs typeface="Calibri" panose="020F0502020204030204" pitchFamily="34" charset="0"/>
            </a:endParaRPr>
          </a:p>
        </p:txBody>
      </p:sp>
      <p:pic>
        <p:nvPicPr>
          <p:cNvPr id="4" name="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649718" y="154764"/>
            <a:ext cx="1735515" cy="976227"/>
          </a:xfrm>
          <a:prstGeom prst="rect">
            <a:avLst/>
          </a:prstGeom>
        </p:spPr>
      </p:pic>
    </p:spTree>
    <p:extLst>
      <p:ext uri="{BB962C8B-B14F-4D97-AF65-F5344CB8AC3E}">
        <p14:creationId xmlns:p14="http://schemas.microsoft.com/office/powerpoint/2010/main" val="3502711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3" presetClass="exit" presetSubtype="10" fill="hold" grpId="0" nodeType="withEffect">
                                  <p:stCondLst>
                                    <p:cond delay="0"/>
                                  </p:stCondLst>
                                  <p:childTnLst>
                                    <p:animEffect transition="out" filter="blinds(horizontal)">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3" presetClass="exit" presetSubtype="10" fill="hold" grpId="0" nodeType="withEffect">
                                  <p:stCondLst>
                                    <p:cond delay="0"/>
                                  </p:stCondLst>
                                  <p:childTnLst>
                                    <p:animEffect transition="out" filter="blinds(horizontal)">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3" presetClass="exit" presetSubtype="10" fill="hold" grpId="0" nodeType="withEffect">
                                  <p:stCondLst>
                                    <p:cond delay="0"/>
                                  </p:stCondLst>
                                  <p:childTnLst>
                                    <p:animEffect transition="out" filter="blinds(horizontal)">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3" presetClass="exit" presetSubtype="10" fill="hold" grpId="0" nodeType="withEffect">
                                  <p:stCondLst>
                                    <p:cond delay="0"/>
                                  </p:stCondLst>
                                  <p:childTnLst>
                                    <p:animEffect transition="out" filter="blinds(horizontal)">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4"/>
                                        </p:tgtEl>
                                      </p:cBhvr>
                                    </p:cmd>
                                  </p:childTnLst>
                                </p:cTn>
                              </p:par>
                            </p:childTnLst>
                          </p:cTn>
                        </p:par>
                      </p:childTnLst>
                    </p:cTn>
                  </p:par>
                </p:childTnLst>
              </p:cTn>
              <p:nextCondLst>
                <p:cond evt="onClick" delay="0">
                  <p:tgtEl>
                    <p:spTgt spid="4"/>
                  </p:tgtEl>
                </p:cond>
              </p:nextCondLst>
            </p:seq>
            <p:video>
              <p:cMediaNode vol="80000">
                <p:cTn id="50" fill="hold" display="0">
                  <p:stCondLst>
                    <p:cond delay="indefinite"/>
                  </p:stCondLst>
                </p:cTn>
                <p:tgtEl>
                  <p:spTgt spid="4"/>
                </p:tgtEl>
              </p:cMediaNode>
            </p:video>
          </p:childTnLst>
        </p:cTn>
      </p:par>
    </p:tnLst>
    <p:bldLst>
      <p:bldP spid="13" grpId="0"/>
      <p:bldP spid="14" grpId="0"/>
      <p:bldP spid="15" grpId="0"/>
      <p:bldP spid="16" grpId="0"/>
      <p:bldP spid="17" grpId="0"/>
      <p:bldP spid="20" grpId="0"/>
      <p:bldP spid="21"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9F6E7CD-4C23-C248-886F-F9AC45DD6C34}"/>
              </a:ext>
            </a:extLst>
          </p:cNvPr>
          <p:cNvSpPr>
            <a:spLocks noChangeArrowheads="1"/>
          </p:cNvSpPr>
          <p:nvPr/>
        </p:nvSpPr>
        <p:spPr bwMode="auto">
          <a:xfrm>
            <a:off x="428954" y="193714"/>
            <a:ext cx="6071882" cy="851940"/>
          </a:xfrm>
          <a:prstGeom prst="rect">
            <a:avLst/>
          </a:prstGeom>
          <a:noFill/>
          <a:ln w="9525">
            <a:noFill/>
            <a:miter lim="800000"/>
            <a:headEnd/>
            <a:tailEnd/>
          </a:ln>
        </p:spPr>
        <p:txBody>
          <a:bodyPr anchor="ctr" anchorCtr="0"/>
          <a:lstStyle/>
          <a:p>
            <a:pPr algn="just">
              <a:lnSpc>
                <a:spcPct val="120000"/>
              </a:lnSpc>
              <a:buClr>
                <a:srgbClr val="44546A"/>
              </a:buClr>
              <a:buSzPct val="70000"/>
              <a:defRPr/>
            </a:pPr>
            <a:r>
              <a:rPr lang="en-US" sz="3600" b="1" dirty="0">
                <a:solidFill>
                  <a:srgbClr val="000099"/>
                </a:solidFill>
                <a:latin typeface="Calibri" panose="020F0502020204030204" pitchFamily="34" charset="0"/>
                <a:ea typeface="#9Slide02 Tieu de rat dai 01" panose="02000000000000000000" pitchFamily="2" charset="0"/>
                <a:cs typeface="Calibri" panose="020F0502020204030204" pitchFamily="34" charset="0"/>
              </a:rPr>
              <a:t>HÌNH DẠNG TẾ BÀO</a:t>
            </a:r>
          </a:p>
        </p:txBody>
      </p:sp>
      <p:pic>
        <p:nvPicPr>
          <p:cNvPr id="1026" name="Picture 2" descr="Giá tối đa của một số đơn vị máu toàn phần là 870.000 đồng">
            <a:extLst>
              <a:ext uri="{FF2B5EF4-FFF2-40B4-BE49-F238E27FC236}">
                <a16:creationId xmlns:a16="http://schemas.microsoft.com/office/drawing/2014/main" id="{0103B5DE-D8A5-8240-B4FF-0AFFD31F52F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6232" r="12500" b="11229"/>
          <a:stretch/>
        </p:blipFill>
        <p:spPr bwMode="auto">
          <a:xfrm>
            <a:off x="4971580" y="1358518"/>
            <a:ext cx="2362200" cy="1650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rve Cell Or Neuron Photograph by Alfred Pasieka/science Photo Library">
            <a:extLst>
              <a:ext uri="{FF2B5EF4-FFF2-40B4-BE49-F238E27FC236}">
                <a16:creationId xmlns:a16="http://schemas.microsoft.com/office/drawing/2014/main" id="{692BE7CA-C144-544C-ABD6-A7B4D7C34E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975" b="92020" l="9983" r="89850">
                        <a14:foregroundMark x1="28453" y1="92020" x2="28453" y2="92020"/>
                      </a14:backgroundRemoval>
                    </a14:imgEffect>
                  </a14:imgLayer>
                </a14:imgProps>
              </a:ext>
              <a:ext uri="{28A0092B-C50C-407E-A947-70E740481C1C}">
                <a14:useLocalDpi xmlns:a14="http://schemas.microsoft.com/office/drawing/2010/main" val="0"/>
              </a:ext>
            </a:extLst>
          </a:blip>
          <a:srcRect/>
          <a:stretch>
            <a:fillRect/>
          </a:stretch>
        </p:blipFill>
        <p:spPr bwMode="auto">
          <a:xfrm>
            <a:off x="1119258" y="3429003"/>
            <a:ext cx="2495550" cy="33274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rứng rụng sống bao lâu trong cơ thể phụ nữ? | Mẹ Khéo Chăm Con : Chia sẻ  kinh nghiệm nuôi con khỏe mạnh">
            <a:extLst>
              <a:ext uri="{FF2B5EF4-FFF2-40B4-BE49-F238E27FC236}">
                <a16:creationId xmlns:a16="http://schemas.microsoft.com/office/drawing/2014/main" id="{6C783FEA-9273-7440-8C39-0500EBD8D7B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8816" y1="39400" x2="38947" y2="46000"/>
                        <a14:foregroundMark x1="53158" y1="72800" x2="64868" y2="71400"/>
                        <a14:foregroundMark x1="64868" y1="71400" x2="67122" y2="70258"/>
                        <a14:foregroundMark x1="73947" y1="61200" x2="71974" y2="63800"/>
                        <a14:foregroundMark x1="74474" y1="63200" x2="72105" y2="66400"/>
                        <a14:foregroundMark x1="57500" y1="72200" x2="60132" y2="71800"/>
                        <a14:foregroundMark x1="55658" y1="71400" x2="61184" y2="70200"/>
                        <a14:foregroundMark x1="61184" y1="70200" x2="62237" y2="69000"/>
                        <a14:foregroundMark x1="56447" y1="73400" x2="61842" y2="72800"/>
                        <a14:foregroundMark x1="61842" y1="72800" x2="64737" y2="71200"/>
                        <a14:backgroundMark x1="17500" y1="36000" x2="29737" y2="63600"/>
                        <a14:backgroundMark x1="29737" y1="63600" x2="43289" y2="78200"/>
                        <a14:backgroundMark x1="43947" y1="79400" x2="51316" y2="79800"/>
                        <a14:backgroundMark x1="51316" y1="79800" x2="78684" y2="75600"/>
                        <a14:backgroundMark x1="78684" y1="75600" x2="85000" y2="70600"/>
                        <a14:backgroundMark x1="85000" y1="70600" x2="88158" y2="65400"/>
                        <a14:backgroundMark x1="45526" y1="72600" x2="56974" y2="82000"/>
                        <a14:backgroundMark x1="56974" y1="82000" x2="58421" y2="82200"/>
                        <a14:backgroundMark x1="65000" y1="75200" x2="61697" y2="75326"/>
                        <a14:backgroundMark x1="59156" y1="75875" x2="58026" y2="76800"/>
                        <a14:backgroundMark x1="62779" y1="74728" x2="64342" y2="74400"/>
                        <a14:backgroundMark x1="52895" y1="76800" x2="61058" y2="75089"/>
                        <a14:backgroundMark x1="64342" y1="74400" x2="73553" y2="68600"/>
                      </a14:backgroundRemoval>
                    </a14:imgEffect>
                  </a14:imgLayer>
                </a14:imgProps>
              </a:ext>
              <a:ext uri="{28A0092B-C50C-407E-A947-70E740481C1C}">
                <a14:useLocalDpi xmlns:a14="http://schemas.microsoft.com/office/drawing/2010/main" val="0"/>
              </a:ext>
            </a:extLst>
          </a:blip>
          <a:srcRect l="35834" t="6941" r="18333" b="22117"/>
          <a:stretch/>
        </p:blipFill>
        <p:spPr bwMode="auto">
          <a:xfrm>
            <a:off x="9065350" y="1136460"/>
            <a:ext cx="2057400" cy="20948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lant Cell Wall Art - Photograph - Genetically Modified Soybean Cell by Zen/us Department Of Agriculture">
            <a:extLst>
              <a:ext uri="{FF2B5EF4-FFF2-40B4-BE49-F238E27FC236}">
                <a16:creationId xmlns:a16="http://schemas.microsoft.com/office/drawing/2014/main" id="{6FE69A6C-F74D-394B-8BC0-7D2BFC99794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71986" y="3692692"/>
            <a:ext cx="2228850" cy="30637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oot Hair Cells Wall Art - Photograph - Smilax Root by Dr Keith Wheeler/science Photo Library">
            <a:extLst>
              <a:ext uri="{FF2B5EF4-FFF2-40B4-BE49-F238E27FC236}">
                <a16:creationId xmlns:a16="http://schemas.microsoft.com/office/drawing/2014/main" id="{6883F98F-15EF-E148-95CA-CD93353BB6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6725" y="4370855"/>
            <a:ext cx="29146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Vi khuẩn Ecoli là gì? Nhiễm khuẩn Ecoli là gì? - Máy lọc nước nano, máy lọc  nước nhập khẩu Nga">
            <a:extLst>
              <a:ext uri="{FF2B5EF4-FFF2-40B4-BE49-F238E27FC236}">
                <a16:creationId xmlns:a16="http://schemas.microsoft.com/office/drawing/2014/main" id="{B5051748-FBE9-4793-B6B0-A38ED6B8FBC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067" b="94667" l="15067" r="96267">
                        <a14:foregroundMark x1="56800" y1="25867" x2="56800" y2="25867"/>
                        <a14:foregroundMark x1="42267" y1="54400" x2="42267" y2="54400"/>
                        <a14:foregroundMark x1="37467" y1="65867" x2="37467" y2="65867"/>
                        <a14:foregroundMark x1="28933" y1="71733" x2="28933" y2="71733"/>
                        <a14:foregroundMark x1="24800" y1="77333" x2="24800" y2="77333"/>
                        <a14:foregroundMark x1="29600" y1="65067" x2="29600" y2="65067"/>
                        <a14:foregroundMark x1="33200" y1="66400" x2="33200" y2="66400"/>
                        <a14:foregroundMark x1="82667" y1="52000" x2="82667" y2="52000"/>
                        <a14:foregroundMark x1="86400" y1="48267" x2="86400" y2="48267"/>
                        <a14:foregroundMark x1="91467" y1="40533" x2="91467" y2="40533"/>
                        <a14:foregroundMark x1="95333" y1="29600" x2="95333" y2="29600"/>
                        <a14:foregroundMark x1="96267" y1="24267" x2="96267" y2="24267"/>
                        <a14:foregroundMark x1="93333" y1="9600" x2="93333" y2="9600"/>
                        <a14:foregroundMark x1="88133" y1="7200" x2="88133" y2="7200"/>
                        <a14:foregroundMark x1="83333" y1="6133" x2="83333" y2="6133"/>
                        <a14:foregroundMark x1="61867" y1="18133" x2="61867" y2="18133"/>
                        <a14:foregroundMark x1="67333" y1="15733" x2="67333" y2="15733"/>
                        <a14:foregroundMark x1="81867" y1="54933" x2="81867" y2="54933"/>
                        <a14:foregroundMark x1="66133" y1="68267" x2="66133" y2="68267"/>
                        <a14:foregroundMark x1="64267" y1="70133" x2="64267" y2="70133"/>
                        <a14:foregroundMark x1="60667" y1="70667" x2="60667" y2="70667"/>
                        <a14:foregroundMark x1="60933" y1="74933" x2="60933" y2="74933"/>
                        <a14:foregroundMark x1="59200" y1="71733" x2="59200" y2="71733"/>
                        <a14:foregroundMark x1="54400" y1="65067" x2="54400" y2="65067"/>
                        <a14:foregroundMark x1="54000" y1="67733" x2="54000" y2="67733"/>
                        <a14:foregroundMark x1="20267" y1="92267" x2="20267" y2="92267"/>
                        <a14:foregroundMark x1="26267" y1="72533" x2="26267" y2="72533"/>
                        <a14:foregroundMark x1="25067" y1="77333" x2="25067" y2="77333"/>
                        <a14:foregroundMark x1="18400" y1="86400" x2="18400" y2="86400"/>
                        <a14:foregroundMark x1="21067" y1="79200" x2="21067" y2="79200"/>
                        <a14:foregroundMark x1="75200" y1="6667" x2="75200" y2="6667"/>
                        <a14:foregroundMark x1="78533" y1="5333" x2="78533" y2="5333"/>
                        <a14:foregroundMark x1="78533" y1="10133" x2="78533" y2="10133"/>
                        <a14:foregroundMark x1="88800" y1="49600" x2="88800" y2="49600"/>
                        <a14:foregroundMark x1="54400" y1="33867" x2="54400" y2="33867"/>
                        <a14:foregroundMark x1="56400" y1="31467" x2="56400" y2="31467"/>
                        <a14:foregroundMark x1="52267" y1="29600" x2="52267" y2="29600"/>
                        <a14:foregroundMark x1="51867" y1="39733" x2="51867" y2="39733"/>
                        <a14:foregroundMark x1="26267" y1="94667" x2="26267" y2="94667"/>
                        <a14:foregroundMark x1="15067" y1="94133" x2="15067" y2="94133"/>
                        <a14:foregroundMark x1="22933" y1="81600" x2="22933" y2="81600"/>
                        <a14:foregroundMark x1="24800" y1="72533" x2="24800" y2="72533"/>
                        <a14:foregroundMark x1="95733" y1="35733" x2="95733" y2="35733"/>
                        <a14:foregroundMark x1="90800" y1="45333" x2="90800" y2="45333"/>
                      </a14:backgroundRemoval>
                    </a14:imgEffect>
                  </a14:imgLayer>
                </a14:imgProps>
              </a:ext>
              <a:ext uri="{28A0092B-C50C-407E-A947-70E740481C1C}">
                <a14:useLocalDpi xmlns:a14="http://schemas.microsoft.com/office/drawing/2010/main" val="0"/>
              </a:ext>
            </a:extLst>
          </a:blip>
          <a:srcRect l="11792"/>
          <a:stretch/>
        </p:blipFill>
        <p:spPr bwMode="auto">
          <a:xfrm>
            <a:off x="154784" y="1358518"/>
            <a:ext cx="356235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696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ology 109 Lab Review for Practicum #1 - onion root tip4">
            <a:extLst>
              <a:ext uri="{FF2B5EF4-FFF2-40B4-BE49-F238E27FC236}">
                <a16:creationId xmlns:a16="http://schemas.microsoft.com/office/drawing/2014/main" id="{BAFFC5A0-7AC9-1842-B480-297F2E339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083" y="950563"/>
            <a:ext cx="25908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ot Hair Cells Wall Art - Photograph - Smilax Root by Dr Keith Wheeler/science Photo Library">
            <a:extLst>
              <a:ext uri="{FF2B5EF4-FFF2-40B4-BE49-F238E27FC236}">
                <a16:creationId xmlns:a16="http://schemas.microsoft.com/office/drawing/2014/main" id="{50911BDC-EFC7-7843-9784-676EA1696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1958" y="963911"/>
            <a:ext cx="29146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ại sao lá cây có màu xanh?">
            <a:extLst>
              <a:ext uri="{FF2B5EF4-FFF2-40B4-BE49-F238E27FC236}">
                <a16:creationId xmlns:a16="http://schemas.microsoft.com/office/drawing/2014/main" id="{058C8AA7-290C-2747-9510-AB4BE1EA0C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4854" y="950563"/>
            <a:ext cx="2547135" cy="1943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FC6ABC-FD58-944B-9EE1-219D28AB8540}"/>
              </a:ext>
            </a:extLst>
          </p:cNvPr>
          <p:cNvSpPr txBox="1"/>
          <p:nvPr/>
        </p:nvSpPr>
        <p:spPr>
          <a:xfrm>
            <a:off x="2044504" y="4348234"/>
            <a:ext cx="2095500" cy="461665"/>
          </a:xfrm>
          <a:prstGeom prst="rect">
            <a:avLst/>
          </a:prstGeom>
          <a:noFill/>
        </p:spPr>
        <p:txBody>
          <a:bodyPr wrap="square" rtlCol="0">
            <a:spAutoFit/>
          </a:bodyPr>
          <a:lstStyle/>
          <a:p>
            <a:r>
              <a:rPr lang="en-VN" sz="2400" b="1" dirty="0">
                <a:solidFill>
                  <a:schemeClr val="bg1"/>
                </a:solidFill>
                <a:latin typeface="Calibri" panose="020F0502020204030204" pitchFamily="34" charset="0"/>
                <a:cs typeface="Calibri" panose="020F0502020204030204" pitchFamily="34" charset="0"/>
              </a:rPr>
              <a:t>Tế bào rễ hành</a:t>
            </a:r>
          </a:p>
        </p:txBody>
      </p:sp>
      <p:sp>
        <p:nvSpPr>
          <p:cNvPr id="7" name="TextBox 6">
            <a:extLst>
              <a:ext uri="{FF2B5EF4-FFF2-40B4-BE49-F238E27FC236}">
                <a16:creationId xmlns:a16="http://schemas.microsoft.com/office/drawing/2014/main" id="{483DF82E-013C-724E-9994-ACF3F10A2C58}"/>
              </a:ext>
            </a:extLst>
          </p:cNvPr>
          <p:cNvSpPr txBox="1"/>
          <p:nvPr/>
        </p:nvSpPr>
        <p:spPr>
          <a:xfrm>
            <a:off x="4996960" y="4348968"/>
            <a:ext cx="2241746" cy="461665"/>
          </a:xfrm>
          <a:prstGeom prst="rect">
            <a:avLst/>
          </a:prstGeom>
          <a:noFill/>
        </p:spPr>
        <p:txBody>
          <a:bodyPr wrap="square" rtlCol="0">
            <a:spAutoFit/>
          </a:bodyPr>
          <a:lstStyle/>
          <a:p>
            <a:r>
              <a:rPr lang="en-VN" sz="2400" b="1" dirty="0">
                <a:solidFill>
                  <a:schemeClr val="bg1"/>
                </a:solidFill>
                <a:latin typeface="Calibri" panose="020F0502020204030204" pitchFamily="34" charset="0"/>
                <a:cs typeface="Calibri" panose="020F0502020204030204" pitchFamily="34" charset="0"/>
              </a:rPr>
              <a:t>Tế bào lông hút</a:t>
            </a:r>
          </a:p>
        </p:txBody>
      </p:sp>
      <p:sp>
        <p:nvSpPr>
          <p:cNvPr id="8" name="TextBox 7">
            <a:extLst>
              <a:ext uri="{FF2B5EF4-FFF2-40B4-BE49-F238E27FC236}">
                <a16:creationId xmlns:a16="http://schemas.microsoft.com/office/drawing/2014/main" id="{4CD3C201-560D-1C41-8930-3588582F6BDA}"/>
              </a:ext>
            </a:extLst>
          </p:cNvPr>
          <p:cNvSpPr txBox="1"/>
          <p:nvPr/>
        </p:nvSpPr>
        <p:spPr>
          <a:xfrm>
            <a:off x="8207179" y="4348968"/>
            <a:ext cx="1828800" cy="461665"/>
          </a:xfrm>
          <a:prstGeom prst="rect">
            <a:avLst/>
          </a:prstGeom>
          <a:noFill/>
        </p:spPr>
        <p:txBody>
          <a:bodyPr wrap="square" rtlCol="0">
            <a:spAutoFit/>
          </a:bodyPr>
          <a:lstStyle/>
          <a:p>
            <a:r>
              <a:rPr lang="en-VN" sz="2400" b="1" dirty="0">
                <a:solidFill>
                  <a:schemeClr val="bg1"/>
                </a:solidFill>
                <a:latin typeface="Calibri" panose="020F0502020204030204" pitchFamily="34" charset="0"/>
                <a:cs typeface="Calibri" panose="020F0502020204030204" pitchFamily="34" charset="0"/>
              </a:rPr>
              <a:t>Tế bào lá cây</a:t>
            </a:r>
          </a:p>
        </p:txBody>
      </p:sp>
      <p:sp>
        <p:nvSpPr>
          <p:cNvPr id="9" name="Rectangle 6">
            <a:extLst>
              <a:ext uri="{FF2B5EF4-FFF2-40B4-BE49-F238E27FC236}">
                <a16:creationId xmlns:a16="http://schemas.microsoft.com/office/drawing/2014/main" id="{908D2002-512A-ED49-9C28-A95CD8023CE2}"/>
              </a:ext>
            </a:extLst>
          </p:cNvPr>
          <p:cNvSpPr>
            <a:spLocks noChangeArrowheads="1"/>
          </p:cNvSpPr>
          <p:nvPr/>
        </p:nvSpPr>
        <p:spPr bwMode="auto">
          <a:xfrm>
            <a:off x="3092254" y="169817"/>
            <a:ext cx="5562600" cy="587829"/>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000099"/>
                </a:solidFill>
                <a:latin typeface="Calibri" panose="020F0502020204030204" pitchFamily="34" charset="0"/>
                <a:ea typeface="#9Slide02 Tieu de rat dai 01" panose="02000000000000000000" pitchFamily="2" charset="0"/>
                <a:cs typeface="Calibri" panose="020F0502020204030204" pitchFamily="34" charset="0"/>
              </a:rPr>
              <a:t>THỰC VẬT</a:t>
            </a:r>
          </a:p>
        </p:txBody>
      </p:sp>
      <p:sp>
        <p:nvSpPr>
          <p:cNvPr id="10" name="Rectangle 6">
            <a:extLst>
              <a:ext uri="{FF2B5EF4-FFF2-40B4-BE49-F238E27FC236}">
                <a16:creationId xmlns:a16="http://schemas.microsoft.com/office/drawing/2014/main" id="{908D2002-512A-ED49-9C28-A95CD8023CE2}"/>
              </a:ext>
            </a:extLst>
          </p:cNvPr>
          <p:cNvSpPr>
            <a:spLocks noChangeArrowheads="1"/>
          </p:cNvSpPr>
          <p:nvPr/>
        </p:nvSpPr>
        <p:spPr bwMode="auto">
          <a:xfrm>
            <a:off x="2860283" y="3472520"/>
            <a:ext cx="7200900" cy="615043"/>
          </a:xfrm>
          <a:prstGeom prst="rect">
            <a:avLst/>
          </a:prstGeom>
          <a:noFill/>
          <a:ln w="9525">
            <a:noFill/>
            <a:miter lim="800000"/>
            <a:headEnd/>
            <a:tailEnd/>
          </a:ln>
        </p:spPr>
        <p:txBody>
          <a:bodyPr anchor="ctr" anchorCtr="0"/>
          <a:lstStyle/>
          <a:p>
            <a:pPr algn="just">
              <a:lnSpc>
                <a:spcPct val="120000"/>
              </a:lnSpc>
              <a:buClr>
                <a:srgbClr val="44546A"/>
              </a:buClr>
              <a:buSzPct val="70000"/>
              <a:defRPr/>
            </a:pPr>
            <a:r>
              <a:rPr lang="en-US" sz="3200" b="1" dirty="0">
                <a:solidFill>
                  <a:srgbClr val="000099"/>
                </a:solidFill>
                <a:latin typeface="Calibri" panose="020F0502020204030204" pitchFamily="34" charset="0"/>
                <a:ea typeface="#9Slide02 Tieu de rat dai 01" panose="02000000000000000000" pitchFamily="2" charset="0"/>
                <a:cs typeface="Calibri" panose="020F0502020204030204" pitchFamily="34" charset="0"/>
              </a:rPr>
              <a:t>TẾ BÀO ĐỘNG VẬT NGUYÊN SINH</a:t>
            </a:r>
          </a:p>
        </p:txBody>
      </p:sp>
      <p:pic>
        <p:nvPicPr>
          <p:cNvPr id="12" name="Picture 8" descr="Trùng roi xanh - Cảnh 3D - Giáo dục và học tập kỹ thuật số Mozaik">
            <a:extLst>
              <a:ext uri="{FF2B5EF4-FFF2-40B4-BE49-F238E27FC236}">
                <a16:creationId xmlns:a16="http://schemas.microsoft.com/office/drawing/2014/main" id="{19223437-D353-134C-80BC-121C27731E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2718" y1="70644" x2="19424" y2="75943"/>
                        <a14:foregroundMark x1="15088" y1="72159" x2="14523" y2="71212"/>
                        <a14:foregroundMark x1="16893" y1="75189" x2="16505" y2="74537"/>
                        <a14:foregroundMark x1="14523" y1="71212" x2="20747" y2="55114"/>
                        <a14:foregroundMark x1="20747" y1="55114" x2="21888" y2="53409"/>
                        <a14:foregroundMark x1="27103" y1="26290" x2="27386" y2="24811"/>
                        <a14:foregroundMark x1="23755" y1="43750" x2="27011" y2="26769"/>
                        <a14:foregroundMark x1="27386" y1="24811" x2="28619" y2="25937"/>
                        <a14:foregroundMark x1="16711" y1="76999" x2="17054" y2="77181"/>
                        <a14:foregroundMark x1="15106" y1="76151" x2="16499" y2="76887"/>
                        <a14:foregroundMark x1="14004" y1="75568" x2="15088" y2="76141"/>
                        <a14:foregroundMark x1="17168" y1="77901" x2="14523" y2="77462"/>
                        <a14:foregroundMark x1="18093" y1="78055" x2="17187" y2="77904"/>
                        <a14:backgroundMark x1="30705" y1="27462" x2="30705" y2="29545"/>
                        <a14:backgroundMark x1="29876" y1="27083" x2="32365" y2="29356"/>
                        <a14:backgroundMark x1="29149" y1="26326" x2="30083" y2="27083"/>
                        <a14:backgroundMark x1="28112" y1="27841" x2="30083" y2="25947"/>
                        <a14:backgroundMark x1="28734" y1="25947" x2="29046" y2="30871"/>
                        <a14:backgroundMark x1="29876" y1="26705" x2="32884" y2="32765"/>
                        <a14:backgroundMark x1="32054" y1="28977" x2="35166" y2="37500"/>
                        <a14:backgroundMark x1="35166" y1="37500" x2="35581" y2="38258"/>
                        <a14:backgroundMark x1="34751" y1="27083" x2="38589" y2="30492"/>
                        <a14:backgroundMark x1="45851" y1="31439" x2="51245" y2="42803"/>
                        <a14:backgroundMark x1="37137" y1="30114" x2="42324" y2="30114"/>
                        <a14:backgroundMark x1="42324" y1="30114" x2="45954" y2="25568"/>
                        <a14:backgroundMark x1="43257" y1="28977" x2="46473" y2="29735"/>
                        <a14:backgroundMark x1="47822" y1="30682" x2="47822" y2="32386"/>
                        <a14:backgroundMark x1="48755" y1="33333" x2="43257" y2="52083"/>
                        <a14:backgroundMark x1="51971" y1="25379" x2="50207" y2="34470"/>
                        <a14:backgroundMark x1="50207" y1="34470" x2="45332" y2="47538"/>
                        <a14:backgroundMark x1="45332" y1="47538" x2="45332" y2="47538"/>
                        <a14:backgroundMark x1="15560" y1="71780" x2="16598" y2="74432"/>
                        <a14:backgroundMark x1="16701" y1="75000" x2="16079" y2="75379"/>
                        <a14:backgroundMark x1="16805" y1="75568" x2="17220" y2="74811"/>
                        <a14:backgroundMark x1="14938" y1="72159" x2="14938" y2="74053"/>
                        <a14:backgroundMark x1="16598" y1="75000" x2="16390" y2="75568"/>
                        <a14:backgroundMark x1="20436" y1="78220" x2="18672" y2="79356"/>
                      </a14:backgroundRemoval>
                    </a14:imgEffect>
                  </a14:imgLayer>
                </a14:imgProps>
              </a:ext>
              <a:ext uri="{28A0092B-C50C-407E-A947-70E740481C1C}">
                <a14:useLocalDpi xmlns:a14="http://schemas.microsoft.com/office/drawing/2010/main" val="0"/>
              </a:ext>
            </a:extLst>
          </a:blip>
          <a:srcRect l="12500" r="9167" b="11949"/>
          <a:stretch/>
        </p:blipFill>
        <p:spPr bwMode="auto">
          <a:xfrm>
            <a:off x="1259308" y="4174698"/>
            <a:ext cx="3665892" cy="19235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6117833" y="4174698"/>
            <a:ext cx="4372139" cy="2223833"/>
          </a:xfrm>
          <a:prstGeom prst="rect">
            <a:avLst/>
          </a:prstGeom>
        </p:spPr>
      </p:pic>
    </p:spTree>
    <p:extLst>
      <p:ext uri="{BB962C8B-B14F-4D97-AF65-F5344CB8AC3E}">
        <p14:creationId xmlns:p14="http://schemas.microsoft.com/office/powerpoint/2010/main" val="263328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iải VBT Sinh học 6 Bài 6: Quan sát tế bào thực vật | Giải vở bài tập Sinh  học 6 hay nhất tại VietJack">
            <a:extLst>
              <a:ext uri="{FF2B5EF4-FFF2-40B4-BE49-F238E27FC236}">
                <a16:creationId xmlns:a16="http://schemas.microsoft.com/office/drawing/2014/main" id="{7C767169-577B-A241-90B6-93F22CD066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24" t="4124" r="7216" b="7216"/>
          <a:stretch/>
        </p:blipFill>
        <p:spPr bwMode="auto">
          <a:xfrm>
            <a:off x="1103322" y="1884208"/>
            <a:ext cx="3547714" cy="3276600"/>
          </a:xfrm>
          <a:prstGeom prst="ellipse">
            <a:avLst/>
          </a:prstGeom>
          <a:noFill/>
          <a:extLst>
            <a:ext uri="{909E8E84-426E-40DD-AFC4-6F175D3DCCD1}">
              <a14:hiddenFill xmlns:a14="http://schemas.microsoft.com/office/drawing/2010/main">
                <a:solidFill>
                  <a:srgbClr val="FFFFFF"/>
                </a:solidFill>
              </a14:hiddenFill>
            </a:ext>
          </a:extLst>
        </p:spPr>
      </p:pic>
      <p:pic>
        <p:nvPicPr>
          <p:cNvPr id="7172" name="Picture 4" descr="Onion bulb Epidermis w.m.-Slide (CBS 176) – Blades Biogical Ltd – Kent">
            <a:extLst>
              <a:ext uri="{FF2B5EF4-FFF2-40B4-BE49-F238E27FC236}">
                <a16:creationId xmlns:a16="http://schemas.microsoft.com/office/drawing/2014/main" id="{10932F28-0976-DB48-9894-D8D97FE0C3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70" t="9091"/>
          <a:stretch/>
        </p:blipFill>
        <p:spPr bwMode="auto">
          <a:xfrm>
            <a:off x="6345988" y="1787213"/>
            <a:ext cx="3547714" cy="3470589"/>
          </a:xfrm>
          <a:prstGeom prst="ellipse">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E6D17A1-6AFF-0E4B-924F-76B8908C3612}"/>
              </a:ext>
            </a:extLst>
          </p:cNvPr>
          <p:cNvSpPr>
            <a:spLocks noChangeArrowheads="1"/>
          </p:cNvSpPr>
          <p:nvPr/>
        </p:nvSpPr>
        <p:spPr bwMode="auto">
          <a:xfrm>
            <a:off x="2877179" y="310656"/>
            <a:ext cx="6071882" cy="1066800"/>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36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TẾ BÀO DƯỚI KÍNH HIỂN VI</a:t>
            </a:r>
          </a:p>
        </p:txBody>
      </p:sp>
    </p:spTree>
    <p:extLst>
      <p:ext uri="{BB962C8B-B14F-4D97-AF65-F5344CB8AC3E}">
        <p14:creationId xmlns:p14="http://schemas.microsoft.com/office/powerpoint/2010/main" val="41631894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83679" y="3838540"/>
            <a:ext cx="5068389" cy="1754326"/>
          </a:xfrm>
          <a:prstGeom prst="rect">
            <a:avLst/>
          </a:prstGeom>
        </p:spPr>
        <p:txBody>
          <a:bodyPr wrap="square">
            <a:spAutoFit/>
          </a:bodyPr>
          <a:lstStyle/>
          <a:p>
            <a:pPr algn="ctr"/>
            <a:r>
              <a:rPr lang="vi-VN" sz="3600" b="1" dirty="0">
                <a:solidFill>
                  <a:srgbClr val="FF0000"/>
                </a:solidFill>
                <a:latin typeface="Arial" panose="020B0604020202020204" pitchFamily="34" charset="0"/>
                <a:cs typeface="Arial" panose="020B0604020202020204" pitchFamily="34" charset="0"/>
              </a:rPr>
              <a:t>? Em có nhận xét gì về hình dạng của các tế bào?</a:t>
            </a:r>
            <a:endParaRPr lang="en-US" sz="3600" b="1"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35131" y="510175"/>
            <a:ext cx="5551716" cy="2326506"/>
          </a:xfrm>
          <a:prstGeom prst="rect">
            <a:avLst/>
          </a:prstGeom>
        </p:spPr>
      </p:pic>
      <p:pic>
        <p:nvPicPr>
          <p:cNvPr id="4" name="Picture 3"/>
          <p:cNvPicPr>
            <a:picLocks noChangeAspect="1"/>
          </p:cNvPicPr>
          <p:nvPr/>
        </p:nvPicPr>
        <p:blipFill>
          <a:blip r:embed="rId3"/>
          <a:stretch>
            <a:fillRect/>
          </a:stretch>
        </p:blipFill>
        <p:spPr>
          <a:xfrm>
            <a:off x="107905" y="3274830"/>
            <a:ext cx="5678942" cy="1666875"/>
          </a:xfrm>
          <a:prstGeom prst="rect">
            <a:avLst/>
          </a:prstGeom>
        </p:spPr>
      </p:pic>
      <p:pic>
        <p:nvPicPr>
          <p:cNvPr id="5" name="Picture 4"/>
          <p:cNvPicPr>
            <a:picLocks noChangeAspect="1"/>
          </p:cNvPicPr>
          <p:nvPr/>
        </p:nvPicPr>
        <p:blipFill>
          <a:blip r:embed="rId4"/>
          <a:stretch>
            <a:fillRect/>
          </a:stretch>
        </p:blipFill>
        <p:spPr>
          <a:xfrm>
            <a:off x="107905" y="5072756"/>
            <a:ext cx="5678942" cy="149119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9999" y="510175"/>
            <a:ext cx="3559056" cy="3075748"/>
          </a:xfrm>
          <a:prstGeom prst="ellipse">
            <a:avLst/>
          </a:prstGeom>
          <a:ln>
            <a:noFill/>
          </a:ln>
          <a:effectLst>
            <a:softEdge rad="112500"/>
          </a:effectLst>
        </p:spPr>
      </p:pic>
    </p:spTree>
    <p:extLst>
      <p:ext uri="{BB962C8B-B14F-4D97-AF65-F5344CB8AC3E}">
        <p14:creationId xmlns:p14="http://schemas.microsoft.com/office/powerpoint/2010/main" val="2303072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82880"/>
            <a:ext cx="6668491" cy="5603966"/>
          </a:xfrm>
          <a:prstGeom prst="rect">
            <a:avLst/>
          </a:prstGeom>
        </p:spPr>
      </p:pic>
      <p:sp>
        <p:nvSpPr>
          <p:cNvPr id="5" name="Cloud Callout 4"/>
          <p:cNvSpPr/>
          <p:nvPr/>
        </p:nvSpPr>
        <p:spPr>
          <a:xfrm>
            <a:off x="7383127" y="653087"/>
            <a:ext cx="4376056" cy="2952262"/>
          </a:xfrm>
          <a:prstGeom prst="cloudCallout">
            <a:avLst>
              <a:gd name="adj1" fmla="val -48893"/>
              <a:gd name="adj2" fmla="val 46039"/>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atin typeface="Arial" panose="020B0604020202020204" pitchFamily="34" charset="0"/>
                <a:cs typeface="Arial" panose="020B0604020202020204" pitchFamily="34" charset="0"/>
              </a:rPr>
              <a:t>Đơn vị cơ sở để cấu tạo nên một ngôi nhà là gì?</a:t>
            </a:r>
            <a:endParaRPr lang="en-US" sz="2800" b="1" dirty="0">
              <a:latin typeface="Arial" panose="020B0604020202020204" pitchFamily="34" charset="0"/>
              <a:cs typeface="Arial" panose="020B0604020202020204" pitchFamily="34" charset="0"/>
            </a:endParaRPr>
          </a:p>
        </p:txBody>
      </p:sp>
      <p:sp>
        <p:nvSpPr>
          <p:cNvPr id="6" name="TextBox 5"/>
          <p:cNvSpPr txBox="1"/>
          <p:nvPr/>
        </p:nvSpPr>
        <p:spPr>
          <a:xfrm>
            <a:off x="5415861" y="4882477"/>
            <a:ext cx="6144768" cy="1077218"/>
          </a:xfrm>
          <a:prstGeom prst="rect">
            <a:avLst/>
          </a:prstGeom>
          <a:noFill/>
        </p:spPr>
        <p:txBody>
          <a:bodyPr wrap="square" rtlCol="0">
            <a:spAutoFit/>
          </a:bodyPr>
          <a:lstStyle/>
          <a:p>
            <a:pPr algn="ctr"/>
            <a:r>
              <a:rPr lang="vi-VN" sz="3200" b="1" dirty="0" smtClean="0">
                <a:solidFill>
                  <a:srgbClr val="FF0000"/>
                </a:solidFill>
              </a:rPr>
              <a:t>Viên gạch là đơn vị cơ sở cấu tạo nên ngôi nhà</a:t>
            </a:r>
            <a:endParaRPr lang="en-US" sz="3200" b="1" dirty="0">
              <a:solidFill>
                <a:srgbClr val="FF0000"/>
              </a:solidFill>
            </a:endParaRPr>
          </a:p>
        </p:txBody>
      </p:sp>
    </p:spTree>
    <p:extLst>
      <p:ext uri="{BB962C8B-B14F-4D97-AF65-F5344CB8AC3E}">
        <p14:creationId xmlns:p14="http://schemas.microsoft.com/office/powerpoint/2010/main" val="61511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082B34-27BA-4C12-967E-D8B0AF232963}"/>
              </a:ext>
            </a:extLst>
          </p:cNvPr>
          <p:cNvSpPr txBox="1"/>
          <p:nvPr/>
        </p:nvSpPr>
        <p:spPr>
          <a:xfrm>
            <a:off x="128454" y="137160"/>
            <a:ext cx="3006977" cy="707886"/>
          </a:xfrm>
          <a:prstGeom prst="rect">
            <a:avLst/>
          </a:prstGeom>
          <a:noFill/>
        </p:spPr>
        <p:txBody>
          <a:bodyPr wrap="none" rtlCol="0">
            <a:spAutoFit/>
          </a:bodyPr>
          <a:lstStyle/>
          <a:p>
            <a:r>
              <a:rPr lang="en-US" sz="4000" b="1" dirty="0">
                <a:solidFill>
                  <a:srgbClr val="FF0000"/>
                </a:solidFill>
              </a:rPr>
              <a:t>EM CÓ BIẾT ?</a:t>
            </a:r>
          </a:p>
        </p:txBody>
      </p:sp>
      <p:sp>
        <p:nvSpPr>
          <p:cNvPr id="3" name="Rectangle 6">
            <a:extLst>
              <a:ext uri="{FF2B5EF4-FFF2-40B4-BE49-F238E27FC236}">
                <a16:creationId xmlns:a16="http://schemas.microsoft.com/office/drawing/2014/main" id="{908D2002-512A-ED49-9C28-A95CD8023CE2}"/>
              </a:ext>
            </a:extLst>
          </p:cNvPr>
          <p:cNvSpPr>
            <a:spLocks noChangeArrowheads="1"/>
          </p:cNvSpPr>
          <p:nvPr/>
        </p:nvSpPr>
        <p:spPr bwMode="auto">
          <a:xfrm>
            <a:off x="2602230" y="745067"/>
            <a:ext cx="7353300" cy="602742"/>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3200" b="1" dirty="0">
                <a:latin typeface="Calibri" panose="020F0502020204030204" pitchFamily="34" charset="0"/>
                <a:ea typeface="#9Slide02 Tieu de rat dai 01" panose="02000000000000000000" pitchFamily="2" charset="0"/>
                <a:cs typeface="Calibri" panose="020F0502020204030204" pitchFamily="34" charset="0"/>
              </a:rPr>
              <a:t>TẾ BÀO ĐỘNG VẬT NGUYÊN SINH</a:t>
            </a:r>
          </a:p>
        </p:txBody>
      </p:sp>
      <p:pic>
        <p:nvPicPr>
          <p:cNvPr id="5" name="Trùng Biến Hình đang di chuyển - Bằng cách dồn chất nguyên sinh về một phía.mp4" descr="Trùng Biến Hình đang di chuyển - Bằng cách dồn chất nguyên sinh về một phía.mp4">
            <a:hlinkClick r:id="" action="ppaction://media"/>
            <a:extLst>
              <a:ext uri="{FF2B5EF4-FFF2-40B4-BE49-F238E27FC236}">
                <a16:creationId xmlns:a16="http://schemas.microsoft.com/office/drawing/2014/main" id="{852F9AD7-146D-784D-998B-5FBC971D0F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8750"/>
          <a:stretch/>
        </p:blipFill>
        <p:spPr>
          <a:xfrm>
            <a:off x="1909898" y="1452953"/>
            <a:ext cx="8488135" cy="5032414"/>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358814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5"/>
                </p:tgtEl>
              </p:cMediaNode>
            </p:video>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885" y="1345474"/>
            <a:ext cx="11247119" cy="5290457"/>
          </a:xfrm>
          <a:prstGeom prst="rect">
            <a:avLst/>
          </a:prstGeom>
        </p:spPr>
      </p:pic>
      <p:sp>
        <p:nvSpPr>
          <p:cNvPr id="3" name="Rectangle 6">
            <a:extLst>
              <a:ext uri="{FF2B5EF4-FFF2-40B4-BE49-F238E27FC236}">
                <a16:creationId xmlns:a16="http://schemas.microsoft.com/office/drawing/2014/main" id="{B8A8F355-D4C0-3047-9631-20700431D560}"/>
              </a:ext>
            </a:extLst>
          </p:cNvPr>
          <p:cNvSpPr>
            <a:spLocks noChangeArrowheads="1"/>
          </p:cNvSpPr>
          <p:nvPr/>
        </p:nvSpPr>
        <p:spPr bwMode="auto">
          <a:xfrm>
            <a:off x="2979503" y="166964"/>
            <a:ext cx="6071882" cy="1066800"/>
          </a:xfrm>
          <a:prstGeom prst="rect">
            <a:avLst/>
          </a:prstGeom>
          <a:noFill/>
          <a:ln w="9525">
            <a:noFill/>
            <a:miter lim="800000"/>
            <a:headEnd/>
            <a:tailEnd/>
          </a:ln>
        </p:spPr>
        <p:txBody>
          <a:bodyPr anchor="ctr" anchorCtr="0"/>
          <a:lstStyle/>
          <a:p>
            <a:pPr algn="ctr">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KÍCH THƯỚC CÁC BẬC </a:t>
            </a:r>
          </a:p>
          <a:p>
            <a:pPr algn="ctr">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CẤU TRÚC CỦA THẾ GIỚI SỐNG</a:t>
            </a:r>
          </a:p>
        </p:txBody>
      </p:sp>
    </p:spTree>
    <p:extLst>
      <p:ext uri="{BB962C8B-B14F-4D97-AF65-F5344CB8AC3E}">
        <p14:creationId xmlns:p14="http://schemas.microsoft.com/office/powerpoint/2010/main" val="15078992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648" y="1964201"/>
            <a:ext cx="5346169" cy="1988237"/>
          </a:xfrm>
          <a:prstGeom prst="rect">
            <a:avLst/>
          </a:prstGeom>
        </p:spPr>
        <p:txBody>
          <a:bodyPr wrap="square">
            <a:spAutoFit/>
          </a:bodyPr>
          <a:lstStyle/>
          <a:p>
            <a:pPr algn="just">
              <a:lnSpc>
                <a:spcPct val="110000"/>
              </a:lnSpc>
            </a:pPr>
            <a:r>
              <a:rPr lang="vi-VN" sz="2800" b="1" dirty="0" smtClean="0"/>
              <a:t>- Hình thức: nhóm 2HS</a:t>
            </a:r>
          </a:p>
          <a:p>
            <a:pPr algn="just">
              <a:lnSpc>
                <a:spcPct val="110000"/>
              </a:lnSpc>
            </a:pPr>
            <a:r>
              <a:rPr lang="vi-VN" sz="2800" b="1" dirty="0" smtClean="0"/>
              <a:t>- Thời gian: 5 phút</a:t>
            </a:r>
          </a:p>
          <a:p>
            <a:pPr algn="just">
              <a:lnSpc>
                <a:spcPct val="110000"/>
              </a:lnSpc>
            </a:pPr>
            <a:r>
              <a:rPr lang="vi-VN" sz="2800" b="1" dirty="0" smtClean="0"/>
              <a:t>- Nhiệm vụ: Hoàn thành phiếu học tập</a:t>
            </a:r>
            <a:endParaRPr lang="en-US" sz="2800" b="1" dirty="0"/>
          </a:p>
        </p:txBody>
      </p:sp>
      <p:sp>
        <p:nvSpPr>
          <p:cNvPr id="4" name="Rectangle 3"/>
          <p:cNvSpPr/>
          <p:nvPr/>
        </p:nvSpPr>
        <p:spPr>
          <a:xfrm>
            <a:off x="1905000" y="685801"/>
            <a:ext cx="8382000" cy="584775"/>
          </a:xfrm>
          <a:prstGeom prst="rect">
            <a:avLst/>
          </a:prstGeom>
        </p:spPr>
        <p:txBody>
          <a:bodyPr wrap="square">
            <a:spAutoFit/>
          </a:bodyPr>
          <a:lstStyle/>
          <a:p>
            <a:pPr algn="ctr"/>
            <a:r>
              <a:rPr lang="vi-VN" sz="3200" b="1" dirty="0">
                <a:solidFill>
                  <a:schemeClr val="bg1"/>
                </a:solidFill>
              </a:rPr>
              <a:t>HOẠT ĐỘNG NHÓM</a:t>
            </a:r>
            <a:endParaRPr lang="en-US" sz="3200" b="1" dirty="0">
              <a:solidFill>
                <a:schemeClr val="bg1"/>
              </a:solidFill>
            </a:endParaRPr>
          </a:p>
        </p:txBody>
      </p:sp>
      <p:sp>
        <p:nvSpPr>
          <p:cNvPr id="5" name="Title 1"/>
          <p:cNvSpPr txBox="1">
            <a:spLocks/>
          </p:cNvSpPr>
          <p:nvPr/>
        </p:nvSpPr>
        <p:spPr>
          <a:xfrm>
            <a:off x="368831" y="960042"/>
            <a:ext cx="5150226" cy="6210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3600" b="1" dirty="0" smtClean="0">
                <a:solidFill>
                  <a:srgbClr val="FF0000"/>
                </a:solidFill>
              </a:rPr>
              <a:t>HOẠT ĐỘNG NHÓM</a:t>
            </a:r>
            <a:endParaRPr lang="en-US" sz="3600" b="1" dirty="0">
              <a:solidFill>
                <a:srgbClr val="FF0000"/>
              </a:solidFill>
            </a:endParaRPr>
          </a:p>
        </p:txBody>
      </p:sp>
      <p:pic>
        <p:nvPicPr>
          <p:cNvPr id="3" name="Picture 2"/>
          <p:cNvPicPr>
            <a:picLocks noChangeAspect="1"/>
          </p:cNvPicPr>
          <p:nvPr/>
        </p:nvPicPr>
        <p:blipFill>
          <a:blip r:embed="rId4"/>
          <a:stretch>
            <a:fillRect/>
          </a:stretch>
        </p:blipFill>
        <p:spPr>
          <a:xfrm>
            <a:off x="6048104" y="98924"/>
            <a:ext cx="5917474" cy="6641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4866730"/>
            <a:ext cx="1765663" cy="993185"/>
          </a:xfrm>
          <a:prstGeom prst="rect">
            <a:avLst/>
          </a:prstGeom>
        </p:spPr>
      </p:pic>
    </p:spTree>
    <p:extLst>
      <p:ext uri="{BB962C8B-B14F-4D97-AF65-F5344CB8AC3E}">
        <p14:creationId xmlns:p14="http://schemas.microsoft.com/office/powerpoint/2010/main" val="164519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885" y="1345474"/>
            <a:ext cx="11247119" cy="5290457"/>
          </a:xfrm>
          <a:prstGeom prst="rect">
            <a:avLst/>
          </a:prstGeom>
        </p:spPr>
      </p:pic>
      <p:sp>
        <p:nvSpPr>
          <p:cNvPr id="3" name="Rectangle 6">
            <a:extLst>
              <a:ext uri="{FF2B5EF4-FFF2-40B4-BE49-F238E27FC236}">
                <a16:creationId xmlns:a16="http://schemas.microsoft.com/office/drawing/2014/main" id="{B8A8F355-D4C0-3047-9631-20700431D560}"/>
              </a:ext>
            </a:extLst>
          </p:cNvPr>
          <p:cNvSpPr>
            <a:spLocks noChangeArrowheads="1"/>
          </p:cNvSpPr>
          <p:nvPr/>
        </p:nvSpPr>
        <p:spPr bwMode="auto">
          <a:xfrm>
            <a:off x="2979503" y="166964"/>
            <a:ext cx="6071882" cy="1066800"/>
          </a:xfrm>
          <a:prstGeom prst="rect">
            <a:avLst/>
          </a:prstGeom>
          <a:noFill/>
          <a:ln w="9525">
            <a:noFill/>
            <a:miter lim="800000"/>
            <a:headEnd/>
            <a:tailEnd/>
          </a:ln>
        </p:spPr>
        <p:txBody>
          <a:bodyPr anchor="ctr" anchorCtr="0"/>
          <a:lstStyle/>
          <a:p>
            <a:pPr marL="0" marR="0" lvl="0" indent="0" algn="ctr" defTabSz="914400" rtl="0" eaLnBrk="1" fontAlgn="auto" latinLnBrk="0" hangingPunct="1">
              <a:lnSpc>
                <a:spcPct val="100000"/>
              </a:lnSpc>
              <a:spcBef>
                <a:spcPts val="0"/>
              </a:spcBef>
              <a:spcAft>
                <a:spcPts val="0"/>
              </a:spcAft>
              <a:buClr>
                <a:srgbClr val="44546A"/>
              </a:buClr>
              <a:buSzPct val="70000"/>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9Slide02 Tieu de rat dai 01" panose="02000000000000000000" pitchFamily="2" charset="0"/>
                <a:cs typeface="Calibri" panose="020F0502020204030204" pitchFamily="34" charset="0"/>
              </a:rPr>
              <a:t>KÍCH THƯỚC CÁC BẬC </a:t>
            </a:r>
          </a:p>
          <a:p>
            <a:pPr marL="0" marR="0" lvl="0" indent="0" algn="ctr" defTabSz="914400" rtl="0" eaLnBrk="1" fontAlgn="auto" latinLnBrk="0" hangingPunct="1">
              <a:lnSpc>
                <a:spcPct val="100000"/>
              </a:lnSpc>
              <a:spcBef>
                <a:spcPts val="0"/>
              </a:spcBef>
              <a:spcAft>
                <a:spcPts val="0"/>
              </a:spcAft>
              <a:buClr>
                <a:srgbClr val="44546A"/>
              </a:buClr>
              <a:buSzPct val="70000"/>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9Slide02 Tieu de rat dai 01" panose="02000000000000000000" pitchFamily="2" charset="0"/>
                <a:cs typeface="Calibri" panose="020F0502020204030204" pitchFamily="34" charset="0"/>
              </a:rPr>
              <a:t>CẤU TRÚC CỦA THẾ GIỚI SỐNG</a:t>
            </a:r>
          </a:p>
        </p:txBody>
      </p:sp>
    </p:spTree>
    <p:extLst>
      <p:ext uri="{BB962C8B-B14F-4D97-AF65-F5344CB8AC3E}">
        <p14:creationId xmlns:p14="http://schemas.microsoft.com/office/powerpoint/2010/main" val="38423522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37B806F-E9C8-46BF-AB54-63126CCC09A2}"/>
              </a:ext>
            </a:extLst>
          </p:cNvPr>
          <p:cNvGrpSpPr/>
          <p:nvPr/>
        </p:nvGrpSpPr>
        <p:grpSpPr>
          <a:xfrm>
            <a:off x="1600200" y="172610"/>
            <a:ext cx="9067800" cy="6456790"/>
            <a:chOff x="893074" y="5251081"/>
            <a:chExt cx="6176834" cy="5114104"/>
          </a:xfrm>
        </p:grpSpPr>
        <p:sp>
          <p:nvSpPr>
            <p:cNvPr id="3" name="Rectangle: Rounded Corners 2">
              <a:extLst>
                <a:ext uri="{FF2B5EF4-FFF2-40B4-BE49-F238E27FC236}">
                  <a16:creationId xmlns:a16="http://schemas.microsoft.com/office/drawing/2014/main" id="{B79CF6DB-90DE-4FB8-B30C-E20CAFBBCBDE}"/>
                </a:ext>
              </a:extLst>
            </p:cNvPr>
            <p:cNvSpPr/>
            <p:nvPr/>
          </p:nvSpPr>
          <p:spPr>
            <a:xfrm>
              <a:off x="893074" y="5251081"/>
              <a:ext cx="6088611" cy="51141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410DA85-DE5F-4896-B7D7-DAF283350C85}"/>
                </a:ext>
              </a:extLst>
            </p:cNvPr>
            <p:cNvSpPr txBox="1"/>
            <p:nvPr/>
          </p:nvSpPr>
          <p:spPr>
            <a:xfrm>
              <a:off x="5578449" y="6271475"/>
              <a:ext cx="1053221" cy="213685"/>
            </a:xfrm>
            <a:prstGeom prst="rect">
              <a:avLst/>
            </a:prstGeom>
            <a:noFill/>
          </p:spPr>
          <p:txBody>
            <a:bodyPr wrap="square" rtlCol="0">
              <a:spAutoFit/>
            </a:bodyPr>
            <a:lstStyle/>
            <a:p>
              <a:pPr algn="ctr"/>
              <a:r>
                <a:rPr lang="en-VN" sz="1200" b="1" dirty="0">
                  <a:cs typeface="Calibri" panose="020F0502020204030204" pitchFamily="34" charset="0"/>
                </a:rPr>
                <a:t>Chim </a:t>
              </a:r>
              <a:r>
                <a:rPr lang="en-US" sz="1200" b="1" dirty="0" err="1">
                  <a:cs typeface="Calibri" panose="020F0502020204030204" pitchFamily="34" charset="0"/>
                </a:rPr>
                <a:t>sâu</a:t>
              </a:r>
              <a:endParaRPr lang="en-VN" sz="1200" b="1" dirty="0">
                <a:cs typeface="Calibri" panose="020F0502020204030204" pitchFamily="34" charset="0"/>
              </a:endParaRPr>
            </a:p>
          </p:txBody>
        </p:sp>
        <p:sp>
          <p:nvSpPr>
            <p:cNvPr id="5" name="TextBox 4">
              <a:extLst>
                <a:ext uri="{FF2B5EF4-FFF2-40B4-BE49-F238E27FC236}">
                  <a16:creationId xmlns:a16="http://schemas.microsoft.com/office/drawing/2014/main" id="{F8413079-3168-4076-AAFE-741A9DB6A648}"/>
                </a:ext>
              </a:extLst>
            </p:cNvPr>
            <p:cNvSpPr txBox="1"/>
            <p:nvPr/>
          </p:nvSpPr>
          <p:spPr>
            <a:xfrm>
              <a:off x="2653370" y="6441745"/>
              <a:ext cx="709722" cy="213685"/>
            </a:xfrm>
            <a:prstGeom prst="rect">
              <a:avLst/>
            </a:prstGeom>
            <a:noFill/>
          </p:spPr>
          <p:txBody>
            <a:bodyPr wrap="square" rtlCol="0">
              <a:spAutoFit/>
            </a:bodyPr>
            <a:lstStyle/>
            <a:p>
              <a:pPr algn="ctr"/>
              <a:r>
                <a:rPr lang="en-VN" sz="1200" b="1" dirty="0">
                  <a:cs typeface="Calibri" panose="020F0502020204030204" pitchFamily="34" charset="0"/>
                </a:rPr>
                <a:t>Lục lạp</a:t>
              </a:r>
            </a:p>
          </p:txBody>
        </p:sp>
        <p:sp>
          <p:nvSpPr>
            <p:cNvPr id="6" name="TextBox 5">
              <a:extLst>
                <a:ext uri="{FF2B5EF4-FFF2-40B4-BE49-F238E27FC236}">
                  <a16:creationId xmlns:a16="http://schemas.microsoft.com/office/drawing/2014/main" id="{325B841C-16EE-459E-9C2F-0ACE5B18D5C2}"/>
                </a:ext>
              </a:extLst>
            </p:cNvPr>
            <p:cNvSpPr txBox="1"/>
            <p:nvPr/>
          </p:nvSpPr>
          <p:spPr>
            <a:xfrm>
              <a:off x="1212205" y="7963692"/>
              <a:ext cx="847535" cy="261170"/>
            </a:xfrm>
            <a:prstGeom prst="rect">
              <a:avLst/>
            </a:prstGeom>
            <a:noFill/>
          </p:spPr>
          <p:txBody>
            <a:bodyPr wrap="square" rtlCol="0">
              <a:spAutoFit/>
            </a:bodyPr>
            <a:lstStyle/>
            <a:p>
              <a:pPr algn="ctr"/>
              <a:r>
                <a:rPr lang="en-VN" sz="1600" b="1" dirty="0">
                  <a:cs typeface="Calibri" panose="020F0502020204030204" pitchFamily="34" charset="0"/>
                </a:rPr>
                <a:t>Vi khuẩn</a:t>
              </a:r>
            </a:p>
          </p:txBody>
        </p:sp>
        <p:sp>
          <p:nvSpPr>
            <p:cNvPr id="7" name="TextBox 6">
              <a:extLst>
                <a:ext uri="{FF2B5EF4-FFF2-40B4-BE49-F238E27FC236}">
                  <a16:creationId xmlns:a16="http://schemas.microsoft.com/office/drawing/2014/main" id="{611B1A4B-CDC5-4C2C-BF8F-8A45B844BAF2}"/>
                </a:ext>
              </a:extLst>
            </p:cNvPr>
            <p:cNvSpPr txBox="1"/>
            <p:nvPr/>
          </p:nvSpPr>
          <p:spPr>
            <a:xfrm>
              <a:off x="3801516" y="6462789"/>
              <a:ext cx="900805" cy="261170"/>
            </a:xfrm>
            <a:prstGeom prst="rect">
              <a:avLst/>
            </a:prstGeom>
            <a:noFill/>
          </p:spPr>
          <p:txBody>
            <a:bodyPr wrap="square" rtlCol="0">
              <a:spAutoFit/>
            </a:bodyPr>
            <a:lstStyle/>
            <a:p>
              <a:pPr algn="ctr"/>
              <a:r>
                <a:rPr lang="en-VN" sz="1600" b="1" dirty="0">
                  <a:cs typeface="Calibri" panose="020F0502020204030204" pitchFamily="34" charset="0"/>
                </a:rPr>
                <a:t>Trứng cá</a:t>
              </a:r>
            </a:p>
          </p:txBody>
        </p:sp>
        <p:sp>
          <p:nvSpPr>
            <p:cNvPr id="8" name="TextBox 7">
              <a:extLst>
                <a:ext uri="{FF2B5EF4-FFF2-40B4-BE49-F238E27FC236}">
                  <a16:creationId xmlns:a16="http://schemas.microsoft.com/office/drawing/2014/main" id="{D4EE0573-DD8A-4723-9B81-F4215763A031}"/>
                </a:ext>
              </a:extLst>
            </p:cNvPr>
            <p:cNvSpPr txBox="1"/>
            <p:nvPr/>
          </p:nvSpPr>
          <p:spPr>
            <a:xfrm>
              <a:off x="4240414" y="8445880"/>
              <a:ext cx="780436" cy="261170"/>
            </a:xfrm>
            <a:prstGeom prst="rect">
              <a:avLst/>
            </a:prstGeom>
            <a:noFill/>
          </p:spPr>
          <p:txBody>
            <a:bodyPr wrap="square" rtlCol="0">
              <a:spAutoFit/>
            </a:bodyPr>
            <a:lstStyle/>
            <a:p>
              <a:pPr algn="ctr"/>
              <a:r>
                <a:rPr lang="en-VN" sz="1600" b="1" dirty="0">
                  <a:cs typeface="Calibri" panose="020F0502020204030204" pitchFamily="34" charset="0"/>
                </a:rPr>
                <a:t>Người</a:t>
              </a:r>
            </a:p>
          </p:txBody>
        </p:sp>
        <p:sp>
          <p:nvSpPr>
            <p:cNvPr id="9" name="TextBox 8">
              <a:extLst>
                <a:ext uri="{FF2B5EF4-FFF2-40B4-BE49-F238E27FC236}">
                  <a16:creationId xmlns:a16="http://schemas.microsoft.com/office/drawing/2014/main" id="{C45CE375-74C6-46E6-8872-EC1E4691C77B}"/>
                </a:ext>
              </a:extLst>
            </p:cNvPr>
            <p:cNvSpPr txBox="1"/>
            <p:nvPr/>
          </p:nvSpPr>
          <p:spPr>
            <a:xfrm>
              <a:off x="5129913" y="8461624"/>
              <a:ext cx="1939995" cy="261170"/>
            </a:xfrm>
            <a:prstGeom prst="rect">
              <a:avLst/>
            </a:prstGeom>
            <a:noFill/>
          </p:spPr>
          <p:txBody>
            <a:bodyPr wrap="square" rtlCol="0">
              <a:spAutoFit/>
            </a:bodyPr>
            <a:lstStyle/>
            <a:p>
              <a:pPr algn="ctr"/>
              <a:r>
                <a:rPr lang="en-VN" sz="1600" b="1" dirty="0">
                  <a:cs typeface="Calibri" panose="020F0502020204030204" pitchFamily="34" charset="0"/>
                </a:rPr>
                <a:t>Cây thông gỗ đỏ khổng lồ</a:t>
              </a:r>
            </a:p>
          </p:txBody>
        </p:sp>
        <p:sp>
          <p:nvSpPr>
            <p:cNvPr id="10" name="Rectangle 9">
              <a:extLst>
                <a:ext uri="{FF2B5EF4-FFF2-40B4-BE49-F238E27FC236}">
                  <a16:creationId xmlns:a16="http://schemas.microsoft.com/office/drawing/2014/main" id="{9761E087-4941-408F-91E8-A85513186EEA}"/>
                </a:ext>
              </a:extLst>
            </p:cNvPr>
            <p:cNvSpPr/>
            <p:nvPr/>
          </p:nvSpPr>
          <p:spPr>
            <a:xfrm>
              <a:off x="1923887" y="8666350"/>
              <a:ext cx="2389411" cy="5296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VN" sz="1600" b="1" dirty="0">
                  <a:solidFill>
                    <a:schemeClr val="tx1"/>
                  </a:solidFill>
                </a:rPr>
                <a:t>Tế bào động vật và thực vật</a:t>
              </a:r>
            </a:p>
          </p:txBody>
        </p:sp>
        <p:pic>
          <p:nvPicPr>
            <p:cNvPr id="11" name="Picture 14">
              <a:extLst>
                <a:ext uri="{FF2B5EF4-FFF2-40B4-BE49-F238E27FC236}">
                  <a16:creationId xmlns:a16="http://schemas.microsoft.com/office/drawing/2014/main" id="{3D8FF92C-DAAB-41D7-A1A5-0999527BC72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935" b="71414" l="5196" r="46762"/>
                      </a14:imgEffect>
                    </a14:imgLayer>
                  </a14:imgProps>
                </a:ext>
                <a:ext uri="{28A0092B-C50C-407E-A947-70E740481C1C}">
                  <a14:useLocalDpi xmlns:a14="http://schemas.microsoft.com/office/drawing/2010/main" val="0"/>
                </a:ext>
              </a:extLst>
            </a:blip>
            <a:srcRect r="48043" b="20651"/>
            <a:stretch/>
          </p:blipFill>
          <p:spPr bwMode="auto">
            <a:xfrm>
              <a:off x="1293981" y="7181663"/>
              <a:ext cx="774058" cy="6491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2" name="Picture 16" descr="động vật png | PNGEgg">
              <a:extLst>
                <a:ext uri="{FF2B5EF4-FFF2-40B4-BE49-F238E27FC236}">
                  <a16:creationId xmlns:a16="http://schemas.microsoft.com/office/drawing/2014/main" id="{77813EC7-7AEA-48CE-A549-4FA7E747A22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46" b="94253" l="7184" r="89943">
                          <a14:foregroundMark x1="34195" y1="9195" x2="50000" y2="9579"/>
                          <a14:foregroundMark x1="50575" y1="11877" x2="49425" y2="12261"/>
                          <a14:foregroundMark x1="52586" y1="12261" x2="48276" y2="11877"/>
                          <a14:foregroundMark x1="8046" y1="47510" x2="8621" y2="57471"/>
                          <a14:foregroundMark x1="10632" y1="63602" x2="40805" y2="85441"/>
                          <a14:foregroundMark x1="40805" y1="85441" x2="51437" y2="87356"/>
                          <a14:foregroundMark x1="51437" y1="87356" x2="64368" y2="86973"/>
                          <a14:foregroundMark x1="64368" y1="86973" x2="85057" y2="75862"/>
                          <a14:foregroundMark x1="85057" y1="75862" x2="85920" y2="74713"/>
                          <a14:foregroundMark x1="13506" y1="71264" x2="23276" y2="81609"/>
                          <a14:foregroundMark x1="23276" y1="81609" x2="50287" y2="89272"/>
                          <a14:foregroundMark x1="50287" y1="89272" x2="63218" y2="89655"/>
                          <a14:foregroundMark x1="7471" y1="51341" x2="9195" y2="62452"/>
                          <a14:foregroundMark x1="48276" y1="89655" x2="61494" y2="90038"/>
                          <a14:foregroundMark x1="61494" y1="90038" x2="72989" y2="86207"/>
                          <a14:foregroundMark x1="72989" y1="86207" x2="75287" y2="83525"/>
                          <a14:foregroundMark x1="54310" y1="94253" x2="49425" y2="93870"/>
                          <a14:foregroundMark x1="8046" y1="61686" x2="7471" y2="49425"/>
                          <a14:foregroundMark x1="34483" y1="8046" x2="52586" y2="8429"/>
                        </a14:backgroundRemoval>
                      </a14:imgEffect>
                    </a14:imgLayer>
                  </a14:imgProps>
                </a:ext>
                <a:ext uri="{28A0092B-C50C-407E-A947-70E740481C1C}">
                  <a14:useLocalDpi xmlns:a14="http://schemas.microsoft.com/office/drawing/2010/main" val="0"/>
                </a:ext>
              </a:extLst>
            </a:blip>
            <a:srcRect/>
            <a:stretch>
              <a:fillRect/>
            </a:stretch>
          </p:blipFill>
          <p:spPr bwMode="auto">
            <a:xfrm>
              <a:off x="2834565" y="7373017"/>
              <a:ext cx="880167" cy="6601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3" name="Picture 18" descr="Không bào là gì? Cấu trúc và chức năng của không bào">
              <a:extLst>
                <a:ext uri="{FF2B5EF4-FFF2-40B4-BE49-F238E27FC236}">
                  <a16:creationId xmlns:a16="http://schemas.microsoft.com/office/drawing/2014/main" id="{F3A7BF92-7F2D-474E-9780-7B1CEE4F475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5579" t="13116" r="9778" b="9728"/>
            <a:stretch/>
          </p:blipFill>
          <p:spPr bwMode="auto">
            <a:xfrm>
              <a:off x="2839789" y="8089048"/>
              <a:ext cx="874941" cy="661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4" name="Picture 24">
              <a:extLst>
                <a:ext uri="{FF2B5EF4-FFF2-40B4-BE49-F238E27FC236}">
                  <a16:creationId xmlns:a16="http://schemas.microsoft.com/office/drawing/2014/main" id="{75C98BA7-B7C7-4788-AC27-4D86620305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511622" y="5502924"/>
              <a:ext cx="1053221" cy="703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6" descr="Những cách mặc vest nam đẹp, chuẩn như soái ca">
              <a:extLst>
                <a:ext uri="{FF2B5EF4-FFF2-40B4-BE49-F238E27FC236}">
                  <a16:creationId xmlns:a16="http://schemas.microsoft.com/office/drawing/2014/main" id="{14390915-4A81-4DB5-8722-66E77816543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 b="98500" l="10000" r="90000">
                          <a14:foregroundMark x1="50333" y1="5375" x2="50333" y2="32000"/>
                          <a14:foregroundMark x1="47333" y1="3125" x2="55333" y2="5375"/>
                          <a14:foregroundMark x1="43667" y1="88125" x2="44333" y2="94500"/>
                          <a14:foregroundMark x1="51000" y1="90625" x2="52500" y2="98500"/>
                          <a14:backgroundMark x1="60000" y1="32125" x2="60500" y2="33875"/>
                        </a14:backgroundRemoval>
                      </a14:imgEffect>
                    </a14:imgLayer>
                  </a14:imgProps>
                </a:ext>
                <a:ext uri="{28A0092B-C50C-407E-A947-70E740481C1C}">
                  <a14:useLocalDpi xmlns:a14="http://schemas.microsoft.com/office/drawing/2010/main" val="0"/>
                </a:ext>
              </a:extLst>
            </a:blip>
            <a:srcRect/>
            <a:stretch>
              <a:fillRect/>
            </a:stretch>
          </p:blipFill>
          <p:spPr bwMode="auto">
            <a:xfrm>
              <a:off x="4101545" y="6975110"/>
              <a:ext cx="1091953" cy="14559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0" descr="Những cây gỗ đỏ cổ xưa cao nhất thế giới - KhoaHoc.tv">
              <a:extLst>
                <a:ext uri="{FF2B5EF4-FFF2-40B4-BE49-F238E27FC236}">
                  <a16:creationId xmlns:a16="http://schemas.microsoft.com/office/drawing/2014/main" id="{FBA2DE10-31BC-415B-A95A-60317318A5B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956" b="99561" l="9961" r="89941">
                          <a14:foregroundMark x1="45996" y1="29136" x2="45020" y2="35725"/>
                          <a14:foregroundMark x1="47949" y1="25769" x2="42969" y2="33089"/>
                          <a14:foregroundMark x1="42969" y1="33089" x2="39160" y2="45242"/>
                          <a14:foregroundMark x1="44629" y1="27526" x2="47070" y2="20498"/>
                          <a14:foregroundMark x1="47070" y1="20498" x2="47461" y2="20205"/>
                          <a14:foregroundMark x1="47461" y1="18594" x2="51855" y2="23865"/>
                          <a14:foregroundMark x1="51855" y1="23865" x2="53125" y2="28111"/>
                          <a14:foregroundMark x1="47168" y1="16837" x2="47852" y2="19473"/>
                          <a14:foregroundMark x1="47266" y1="16691" x2="48828" y2="17570"/>
                          <a14:foregroundMark x1="56055" y1="34407" x2="58887" y2="40117"/>
                          <a14:foregroundMark x1="59766" y1="40117" x2="58887" y2="42313"/>
                          <a14:foregroundMark x1="38379" y1="51830" x2="38965" y2="53587"/>
                          <a14:foregroundMark x1="41992" y1="55490" x2="42090" y2="56808"/>
                          <a14:foregroundMark x1="41992" y1="57394" x2="41309" y2="58126"/>
                          <a14:foregroundMark x1="41504" y1="86530" x2="38867" y2="99561"/>
                          <a14:foregroundMark x1="36133" y1="50366" x2="36133" y2="50366"/>
                          <a14:backgroundMark x1="45703" y1="15373" x2="37402" y2="33968"/>
                          <a14:backgroundMark x1="51563" y1="14495" x2="55566" y2="19766"/>
                          <a14:backgroundMark x1="55566" y1="19766" x2="57520" y2="27379"/>
                          <a14:backgroundMark x1="57520" y1="27379" x2="58301" y2="28551"/>
                          <a14:backgroundMark x1="57813" y1="75988" x2="60352" y2="89898"/>
                        </a14:backgroundRemoval>
                      </a14:imgEffect>
                    </a14:imgLayer>
                  </a14:imgProps>
                </a:ext>
                <a:ext uri="{28A0092B-C50C-407E-A947-70E740481C1C}">
                  <a14:useLocalDpi xmlns:a14="http://schemas.microsoft.com/office/drawing/2010/main" val="0"/>
                </a:ext>
              </a:extLst>
            </a:blip>
            <a:srcRect l="32827" t="13936" r="37031"/>
            <a:stretch/>
          </p:blipFill>
          <p:spPr bwMode="auto">
            <a:xfrm>
              <a:off x="5788018" y="6623714"/>
              <a:ext cx="500427" cy="16120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072C51-1111-4482-8D78-F312E3A0C357}"/>
                </a:ext>
              </a:extLst>
            </p:cNvPr>
            <p:cNvSpPr txBox="1"/>
            <p:nvPr/>
          </p:nvSpPr>
          <p:spPr>
            <a:xfrm>
              <a:off x="1451237" y="6633286"/>
              <a:ext cx="646716" cy="261170"/>
            </a:xfrm>
            <a:prstGeom prst="rect">
              <a:avLst/>
            </a:prstGeom>
            <a:noFill/>
          </p:spPr>
          <p:txBody>
            <a:bodyPr wrap="square" rtlCol="0">
              <a:spAutoFit/>
            </a:bodyPr>
            <a:lstStyle/>
            <a:p>
              <a:pPr algn="ctr"/>
              <a:r>
                <a:rPr lang="en-VN" sz="1600" b="1" dirty="0">
                  <a:cs typeface="Calibri" panose="020F0502020204030204" pitchFamily="34" charset="0"/>
                </a:rPr>
                <a:t>Virus</a:t>
              </a:r>
            </a:p>
          </p:txBody>
        </p:sp>
        <p:pic>
          <p:nvPicPr>
            <p:cNvPr id="18" name="Picture 10">
              <a:extLst>
                <a:ext uri="{FF2B5EF4-FFF2-40B4-BE49-F238E27FC236}">
                  <a16:creationId xmlns:a16="http://schemas.microsoft.com/office/drawing/2014/main" id="{BF68D011-FA96-4A0A-AE83-7E3EF5BB4E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367870" y="5679496"/>
              <a:ext cx="693110" cy="7643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a:extLst>
                <a:ext uri="{FF2B5EF4-FFF2-40B4-BE49-F238E27FC236}">
                  <a16:creationId xmlns:a16="http://schemas.microsoft.com/office/drawing/2014/main" id="{B7823F0E-589A-47DB-96E6-CFD37DF92AC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7511" b="34619" l="6230" r="22676"/>
                      </a14:imgEffect>
                    </a14:imgLayer>
                  </a14:imgProps>
                </a:ext>
                <a:ext uri="{28A0092B-C50C-407E-A947-70E740481C1C}">
                  <a14:useLocalDpi xmlns:a14="http://schemas.microsoft.com/office/drawing/2010/main" val="0"/>
                </a:ext>
              </a:extLst>
            </a:blip>
            <a:srcRect l="4174" t="4123" r="75268" b="61993"/>
            <a:stretch/>
          </p:blipFill>
          <p:spPr>
            <a:xfrm>
              <a:off x="3875355" y="5384238"/>
              <a:ext cx="880167" cy="9671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a:extLst>
                <a:ext uri="{FF2B5EF4-FFF2-40B4-BE49-F238E27FC236}">
                  <a16:creationId xmlns:a16="http://schemas.microsoft.com/office/drawing/2014/main" id="{D36E6CBC-0C27-4924-8388-4DDFA82B90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29997" y="5650164"/>
              <a:ext cx="813061" cy="722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1" name="Straight Connector 20">
              <a:extLst>
                <a:ext uri="{FF2B5EF4-FFF2-40B4-BE49-F238E27FC236}">
                  <a16:creationId xmlns:a16="http://schemas.microsoft.com/office/drawing/2014/main" id="{8275BC3F-2C32-4319-841A-F4675B936DA5}"/>
                </a:ext>
              </a:extLst>
            </p:cNvPr>
            <p:cNvCxnSpPr>
              <a:cxnSpLocks/>
            </p:cNvCxnSpPr>
            <p:nvPr/>
          </p:nvCxnSpPr>
          <p:spPr>
            <a:xfrm>
              <a:off x="1145076" y="9760945"/>
              <a:ext cx="558460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74FB29-3015-454B-9226-8463A57E9DBA}"/>
                </a:ext>
              </a:extLst>
            </p:cNvPr>
            <p:cNvCxnSpPr>
              <a:cxnSpLocks/>
            </p:cNvCxnSpPr>
            <p:nvPr/>
          </p:nvCxnSpPr>
          <p:spPr>
            <a:xfrm>
              <a:off x="1451237" y="10133682"/>
              <a:ext cx="5025227"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3C04CA8-ADB7-4708-A1B9-59AE611435BF}"/>
                </a:ext>
              </a:extLst>
            </p:cNvPr>
            <p:cNvSpPr txBox="1"/>
            <p:nvPr/>
          </p:nvSpPr>
          <p:spPr>
            <a:xfrm>
              <a:off x="937167" y="9075177"/>
              <a:ext cx="6000423" cy="356141"/>
            </a:xfrm>
            <a:prstGeom prst="rect">
              <a:avLst/>
            </a:prstGeom>
            <a:noFill/>
          </p:spPr>
          <p:txBody>
            <a:bodyPr wrap="none" rtlCol="0">
              <a:spAutoFit/>
            </a:bodyPr>
            <a:lstStyle/>
            <a:p>
              <a:r>
                <a:rPr lang="vi-VN" sz="2400" b="1" i="1" dirty="0">
                  <a:solidFill>
                    <a:srgbClr val="FF0000"/>
                  </a:solidFill>
                  <a:latin typeface="Arial" panose="020B0604020202020204" pitchFamily="34" charset="0"/>
                  <a:cs typeface="Arial" panose="020B0604020202020204" pitchFamily="34" charset="0"/>
                </a:rPr>
                <a:t>Em hãy s</a:t>
              </a:r>
              <a:r>
                <a:rPr lang="en-US" sz="2400" b="1" i="1" dirty="0" err="1">
                  <a:solidFill>
                    <a:srgbClr val="FF0000"/>
                  </a:solidFill>
                  <a:latin typeface="Arial" panose="020B0604020202020204" pitchFamily="34" charset="0"/>
                  <a:cs typeface="Arial" panose="020B0604020202020204" pitchFamily="34" charset="0"/>
                </a:rPr>
                <a:t>ắp</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xếp</a:t>
              </a:r>
              <a:r>
                <a:rPr lang="vi-VN" sz="2400" b="1" i="1" dirty="0">
                  <a:solidFill>
                    <a:srgbClr val="FF0000"/>
                  </a:solidFill>
                  <a:latin typeface="Arial" panose="020B0604020202020204" pitchFamily="34" charset="0"/>
                  <a:cs typeface="Arial" panose="020B0604020202020204" pitchFamily="34" charset="0"/>
                </a:rPr>
                <a:t> các TB</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theo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thứ</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tự</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tăng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dần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về</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kích</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thước</a:t>
              </a:r>
              <a:endParaRPr lang="en-US" sz="2400" b="1" i="1" dirty="0">
                <a:solidFill>
                  <a:srgbClr val="FF0000"/>
                </a:solidFill>
                <a:latin typeface="Arial" panose="020B0604020202020204" pitchFamily="34" charset="0"/>
                <a:cs typeface="Arial" panose="020B0604020202020204" pitchFamily="34" charset="0"/>
              </a:endParaRPr>
            </a:p>
          </p:txBody>
        </p:sp>
      </p:grpSp>
      <p:sp>
        <p:nvSpPr>
          <p:cNvPr id="24" name="Oval 23"/>
          <p:cNvSpPr/>
          <p:nvPr/>
        </p:nvSpPr>
        <p:spPr>
          <a:xfrm>
            <a:off x="2274540" y="3816012"/>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1</a:t>
            </a:r>
            <a:endParaRPr lang="en-US" b="1" dirty="0">
              <a:solidFill>
                <a:schemeClr val="bg1"/>
              </a:solidFill>
            </a:endParaRPr>
          </a:p>
        </p:txBody>
      </p:sp>
      <p:sp>
        <p:nvSpPr>
          <p:cNvPr id="47" name="Oval 46"/>
          <p:cNvSpPr/>
          <p:nvPr/>
        </p:nvSpPr>
        <p:spPr>
          <a:xfrm>
            <a:off x="4120399" y="3497568"/>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2</a:t>
            </a:r>
            <a:endParaRPr lang="en-US" b="1" dirty="0">
              <a:solidFill>
                <a:schemeClr val="bg1"/>
              </a:solidFill>
            </a:endParaRPr>
          </a:p>
        </p:txBody>
      </p:sp>
      <p:sp>
        <p:nvSpPr>
          <p:cNvPr id="70" name="Oval 69"/>
          <p:cNvSpPr/>
          <p:nvPr/>
        </p:nvSpPr>
        <p:spPr>
          <a:xfrm>
            <a:off x="3040082" y="1390146"/>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3</a:t>
            </a:r>
            <a:endParaRPr lang="en-US" b="1" dirty="0">
              <a:solidFill>
                <a:schemeClr val="bg1"/>
              </a:solidFill>
            </a:endParaRPr>
          </a:p>
        </p:txBody>
      </p:sp>
      <p:sp>
        <p:nvSpPr>
          <p:cNvPr id="71" name="Oval 70"/>
          <p:cNvSpPr/>
          <p:nvPr/>
        </p:nvSpPr>
        <p:spPr>
          <a:xfrm>
            <a:off x="4947420" y="1282998"/>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4</a:t>
            </a:r>
            <a:endParaRPr lang="en-US" b="1" dirty="0">
              <a:solidFill>
                <a:schemeClr val="bg1"/>
              </a:solidFill>
            </a:endParaRPr>
          </a:p>
        </p:txBody>
      </p:sp>
      <p:sp>
        <p:nvSpPr>
          <p:cNvPr id="72" name="Oval 71"/>
          <p:cNvSpPr/>
          <p:nvPr/>
        </p:nvSpPr>
        <p:spPr>
          <a:xfrm>
            <a:off x="7062274" y="964847"/>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5</a:t>
            </a:r>
            <a:endParaRPr lang="en-US" b="1" dirty="0">
              <a:solidFill>
                <a:schemeClr val="bg1"/>
              </a:solidFill>
            </a:endParaRPr>
          </a:p>
        </p:txBody>
      </p:sp>
      <p:sp>
        <p:nvSpPr>
          <p:cNvPr id="73" name="Oval 72"/>
          <p:cNvSpPr/>
          <p:nvPr/>
        </p:nvSpPr>
        <p:spPr>
          <a:xfrm>
            <a:off x="8274234" y="1204721"/>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6</a:t>
            </a:r>
            <a:endParaRPr lang="en-US" b="1" dirty="0">
              <a:solidFill>
                <a:schemeClr val="bg1"/>
              </a:solidFill>
            </a:endParaRPr>
          </a:p>
        </p:txBody>
      </p:sp>
      <p:sp>
        <p:nvSpPr>
          <p:cNvPr id="74" name="Oval 73"/>
          <p:cNvSpPr/>
          <p:nvPr/>
        </p:nvSpPr>
        <p:spPr>
          <a:xfrm>
            <a:off x="8448498" y="3303493"/>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7</a:t>
            </a:r>
            <a:endParaRPr lang="en-US" b="1" dirty="0">
              <a:solidFill>
                <a:schemeClr val="bg1"/>
              </a:solidFill>
            </a:endParaRPr>
          </a:p>
        </p:txBody>
      </p:sp>
      <p:sp>
        <p:nvSpPr>
          <p:cNvPr id="75" name="Oval 74"/>
          <p:cNvSpPr/>
          <p:nvPr/>
        </p:nvSpPr>
        <p:spPr>
          <a:xfrm>
            <a:off x="6460432" y="3746700"/>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8</a:t>
            </a:r>
            <a:endParaRPr lang="en-US" b="1" dirty="0">
              <a:solidFill>
                <a:schemeClr val="bg1"/>
              </a:solidFill>
            </a:endParaRPr>
          </a:p>
        </p:txBody>
      </p:sp>
      <p:grpSp>
        <p:nvGrpSpPr>
          <p:cNvPr id="33" name="Group 32">
            <a:extLst>
              <a:ext uri="{FF2B5EF4-FFF2-40B4-BE49-F238E27FC236}">
                <a16:creationId xmlns:a16="http://schemas.microsoft.com/office/drawing/2014/main" id="{537B806F-E9C8-46BF-AB54-63126CCC09A2}"/>
              </a:ext>
            </a:extLst>
          </p:cNvPr>
          <p:cNvGrpSpPr/>
          <p:nvPr/>
        </p:nvGrpSpPr>
        <p:grpSpPr>
          <a:xfrm>
            <a:off x="1600200" y="172610"/>
            <a:ext cx="9067800" cy="6456790"/>
            <a:chOff x="893074" y="5251081"/>
            <a:chExt cx="6176834" cy="5114104"/>
          </a:xfrm>
        </p:grpSpPr>
        <p:sp>
          <p:nvSpPr>
            <p:cNvPr id="34" name="Rectangle: Rounded Corners 2">
              <a:extLst>
                <a:ext uri="{FF2B5EF4-FFF2-40B4-BE49-F238E27FC236}">
                  <a16:creationId xmlns:a16="http://schemas.microsoft.com/office/drawing/2014/main" id="{B79CF6DB-90DE-4FB8-B30C-E20CAFBBCBDE}"/>
                </a:ext>
              </a:extLst>
            </p:cNvPr>
            <p:cNvSpPr/>
            <p:nvPr/>
          </p:nvSpPr>
          <p:spPr>
            <a:xfrm>
              <a:off x="893074" y="5251081"/>
              <a:ext cx="6088611" cy="51141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B410DA85-DE5F-4896-B7D7-DAF283350C85}"/>
                </a:ext>
              </a:extLst>
            </p:cNvPr>
            <p:cNvSpPr txBox="1"/>
            <p:nvPr/>
          </p:nvSpPr>
          <p:spPr>
            <a:xfrm>
              <a:off x="5578449" y="6271475"/>
              <a:ext cx="1053221" cy="213685"/>
            </a:xfrm>
            <a:prstGeom prst="rect">
              <a:avLst/>
            </a:prstGeom>
            <a:noFill/>
          </p:spPr>
          <p:txBody>
            <a:bodyPr wrap="square" rtlCol="0">
              <a:spAutoFit/>
            </a:bodyPr>
            <a:lstStyle/>
            <a:p>
              <a:pPr algn="ctr"/>
              <a:r>
                <a:rPr lang="en-VN" sz="1200" b="1" dirty="0">
                  <a:cs typeface="Calibri" panose="020F0502020204030204" pitchFamily="34" charset="0"/>
                </a:rPr>
                <a:t>Chim </a:t>
              </a:r>
              <a:r>
                <a:rPr lang="en-US" sz="1200" b="1" dirty="0" err="1">
                  <a:cs typeface="Calibri" panose="020F0502020204030204" pitchFamily="34" charset="0"/>
                </a:rPr>
                <a:t>sâu</a:t>
              </a:r>
              <a:endParaRPr lang="en-VN" sz="1200" b="1" dirty="0">
                <a:cs typeface="Calibri" panose="020F0502020204030204" pitchFamily="34" charset="0"/>
              </a:endParaRPr>
            </a:p>
          </p:txBody>
        </p:sp>
        <p:sp>
          <p:nvSpPr>
            <p:cNvPr id="36" name="TextBox 35">
              <a:extLst>
                <a:ext uri="{FF2B5EF4-FFF2-40B4-BE49-F238E27FC236}">
                  <a16:creationId xmlns:a16="http://schemas.microsoft.com/office/drawing/2014/main" id="{F8413079-3168-4076-AAFE-741A9DB6A648}"/>
                </a:ext>
              </a:extLst>
            </p:cNvPr>
            <p:cNvSpPr txBox="1"/>
            <p:nvPr/>
          </p:nvSpPr>
          <p:spPr>
            <a:xfrm>
              <a:off x="2653370" y="6441745"/>
              <a:ext cx="709722" cy="213685"/>
            </a:xfrm>
            <a:prstGeom prst="rect">
              <a:avLst/>
            </a:prstGeom>
            <a:noFill/>
          </p:spPr>
          <p:txBody>
            <a:bodyPr wrap="square" rtlCol="0">
              <a:spAutoFit/>
            </a:bodyPr>
            <a:lstStyle/>
            <a:p>
              <a:pPr algn="ctr"/>
              <a:r>
                <a:rPr lang="en-VN" sz="1200" b="1" dirty="0">
                  <a:cs typeface="Calibri" panose="020F0502020204030204" pitchFamily="34" charset="0"/>
                </a:rPr>
                <a:t>Lục lạp</a:t>
              </a:r>
            </a:p>
          </p:txBody>
        </p:sp>
        <p:sp>
          <p:nvSpPr>
            <p:cNvPr id="37" name="TextBox 36">
              <a:extLst>
                <a:ext uri="{FF2B5EF4-FFF2-40B4-BE49-F238E27FC236}">
                  <a16:creationId xmlns:a16="http://schemas.microsoft.com/office/drawing/2014/main" id="{325B841C-16EE-459E-9C2F-0ACE5B18D5C2}"/>
                </a:ext>
              </a:extLst>
            </p:cNvPr>
            <p:cNvSpPr txBox="1"/>
            <p:nvPr/>
          </p:nvSpPr>
          <p:spPr>
            <a:xfrm>
              <a:off x="1212205" y="7963692"/>
              <a:ext cx="847535" cy="261170"/>
            </a:xfrm>
            <a:prstGeom prst="rect">
              <a:avLst/>
            </a:prstGeom>
            <a:noFill/>
          </p:spPr>
          <p:txBody>
            <a:bodyPr wrap="square" rtlCol="0">
              <a:spAutoFit/>
            </a:bodyPr>
            <a:lstStyle/>
            <a:p>
              <a:pPr algn="ctr"/>
              <a:r>
                <a:rPr lang="en-VN" sz="1600" b="1" dirty="0">
                  <a:cs typeface="Calibri" panose="020F0502020204030204" pitchFamily="34" charset="0"/>
                </a:rPr>
                <a:t>Vi khuẩn</a:t>
              </a:r>
            </a:p>
          </p:txBody>
        </p:sp>
        <p:sp>
          <p:nvSpPr>
            <p:cNvPr id="38" name="TextBox 37">
              <a:extLst>
                <a:ext uri="{FF2B5EF4-FFF2-40B4-BE49-F238E27FC236}">
                  <a16:creationId xmlns:a16="http://schemas.microsoft.com/office/drawing/2014/main" id="{611B1A4B-CDC5-4C2C-BF8F-8A45B844BAF2}"/>
                </a:ext>
              </a:extLst>
            </p:cNvPr>
            <p:cNvSpPr txBox="1"/>
            <p:nvPr/>
          </p:nvSpPr>
          <p:spPr>
            <a:xfrm>
              <a:off x="3801516" y="6462789"/>
              <a:ext cx="900805" cy="261170"/>
            </a:xfrm>
            <a:prstGeom prst="rect">
              <a:avLst/>
            </a:prstGeom>
            <a:noFill/>
          </p:spPr>
          <p:txBody>
            <a:bodyPr wrap="square" rtlCol="0">
              <a:spAutoFit/>
            </a:bodyPr>
            <a:lstStyle/>
            <a:p>
              <a:pPr algn="ctr"/>
              <a:r>
                <a:rPr lang="en-VN" sz="1600" b="1" dirty="0">
                  <a:cs typeface="Calibri" panose="020F0502020204030204" pitchFamily="34" charset="0"/>
                </a:rPr>
                <a:t>Trứng cá</a:t>
              </a:r>
            </a:p>
          </p:txBody>
        </p:sp>
        <p:sp>
          <p:nvSpPr>
            <p:cNvPr id="39" name="TextBox 38">
              <a:extLst>
                <a:ext uri="{FF2B5EF4-FFF2-40B4-BE49-F238E27FC236}">
                  <a16:creationId xmlns:a16="http://schemas.microsoft.com/office/drawing/2014/main" id="{D4EE0573-DD8A-4723-9B81-F4215763A031}"/>
                </a:ext>
              </a:extLst>
            </p:cNvPr>
            <p:cNvSpPr txBox="1"/>
            <p:nvPr/>
          </p:nvSpPr>
          <p:spPr>
            <a:xfrm>
              <a:off x="4240414" y="8445880"/>
              <a:ext cx="780436" cy="261170"/>
            </a:xfrm>
            <a:prstGeom prst="rect">
              <a:avLst/>
            </a:prstGeom>
            <a:noFill/>
          </p:spPr>
          <p:txBody>
            <a:bodyPr wrap="square" rtlCol="0">
              <a:spAutoFit/>
            </a:bodyPr>
            <a:lstStyle/>
            <a:p>
              <a:pPr algn="ctr"/>
              <a:r>
                <a:rPr lang="en-VN" sz="1600" b="1" dirty="0">
                  <a:cs typeface="Calibri" panose="020F0502020204030204" pitchFamily="34" charset="0"/>
                </a:rPr>
                <a:t>Người</a:t>
              </a:r>
            </a:p>
          </p:txBody>
        </p:sp>
        <p:sp>
          <p:nvSpPr>
            <p:cNvPr id="40" name="TextBox 39">
              <a:extLst>
                <a:ext uri="{FF2B5EF4-FFF2-40B4-BE49-F238E27FC236}">
                  <a16:creationId xmlns:a16="http://schemas.microsoft.com/office/drawing/2014/main" id="{C45CE375-74C6-46E6-8872-EC1E4691C77B}"/>
                </a:ext>
              </a:extLst>
            </p:cNvPr>
            <p:cNvSpPr txBox="1"/>
            <p:nvPr/>
          </p:nvSpPr>
          <p:spPr>
            <a:xfrm>
              <a:off x="5129913" y="8461624"/>
              <a:ext cx="1939995" cy="261170"/>
            </a:xfrm>
            <a:prstGeom prst="rect">
              <a:avLst/>
            </a:prstGeom>
            <a:noFill/>
          </p:spPr>
          <p:txBody>
            <a:bodyPr wrap="square" rtlCol="0">
              <a:spAutoFit/>
            </a:bodyPr>
            <a:lstStyle/>
            <a:p>
              <a:pPr algn="ctr"/>
              <a:r>
                <a:rPr lang="en-VN" sz="1600" b="1" dirty="0">
                  <a:cs typeface="Calibri" panose="020F0502020204030204" pitchFamily="34" charset="0"/>
                </a:rPr>
                <a:t>Cây thông gỗ đỏ khổng lồ</a:t>
              </a:r>
            </a:p>
          </p:txBody>
        </p:sp>
        <p:sp>
          <p:nvSpPr>
            <p:cNvPr id="41" name="Rectangle 40">
              <a:extLst>
                <a:ext uri="{FF2B5EF4-FFF2-40B4-BE49-F238E27FC236}">
                  <a16:creationId xmlns:a16="http://schemas.microsoft.com/office/drawing/2014/main" id="{9761E087-4941-408F-91E8-A85513186EEA}"/>
                </a:ext>
              </a:extLst>
            </p:cNvPr>
            <p:cNvSpPr/>
            <p:nvPr/>
          </p:nvSpPr>
          <p:spPr>
            <a:xfrm>
              <a:off x="1923887" y="8666350"/>
              <a:ext cx="2389411" cy="5296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VN" sz="1600" b="1" dirty="0">
                  <a:solidFill>
                    <a:schemeClr val="tx1"/>
                  </a:solidFill>
                </a:rPr>
                <a:t>Tế bào động vật và thực vật</a:t>
              </a:r>
            </a:p>
          </p:txBody>
        </p:sp>
        <p:pic>
          <p:nvPicPr>
            <p:cNvPr id="42" name="Picture 14">
              <a:extLst>
                <a:ext uri="{FF2B5EF4-FFF2-40B4-BE49-F238E27FC236}">
                  <a16:creationId xmlns:a16="http://schemas.microsoft.com/office/drawing/2014/main" id="{3D8FF92C-DAAB-41D7-A1A5-0999527BC72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935" b="71414" l="5196" r="46762"/>
                      </a14:imgEffect>
                    </a14:imgLayer>
                  </a14:imgProps>
                </a:ext>
                <a:ext uri="{28A0092B-C50C-407E-A947-70E740481C1C}">
                  <a14:useLocalDpi xmlns:a14="http://schemas.microsoft.com/office/drawing/2010/main" val="0"/>
                </a:ext>
              </a:extLst>
            </a:blip>
            <a:srcRect r="48043" b="20651"/>
            <a:stretch/>
          </p:blipFill>
          <p:spPr bwMode="auto">
            <a:xfrm>
              <a:off x="1293981" y="7181663"/>
              <a:ext cx="774058" cy="6491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3" name="Picture 16" descr="động vật png | PNGEgg">
              <a:extLst>
                <a:ext uri="{FF2B5EF4-FFF2-40B4-BE49-F238E27FC236}">
                  <a16:creationId xmlns:a16="http://schemas.microsoft.com/office/drawing/2014/main" id="{77813EC7-7AEA-48CE-A549-4FA7E747A22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46" b="94253" l="7184" r="89943">
                          <a14:foregroundMark x1="34195" y1="9195" x2="50000" y2="9579"/>
                          <a14:foregroundMark x1="50575" y1="11877" x2="49425" y2="12261"/>
                          <a14:foregroundMark x1="52586" y1="12261" x2="48276" y2="11877"/>
                          <a14:foregroundMark x1="8046" y1="47510" x2="8621" y2="57471"/>
                          <a14:foregroundMark x1="10632" y1="63602" x2="40805" y2="85441"/>
                          <a14:foregroundMark x1="40805" y1="85441" x2="51437" y2="87356"/>
                          <a14:foregroundMark x1="51437" y1="87356" x2="64368" y2="86973"/>
                          <a14:foregroundMark x1="64368" y1="86973" x2="85057" y2="75862"/>
                          <a14:foregroundMark x1="85057" y1="75862" x2="85920" y2="74713"/>
                          <a14:foregroundMark x1="13506" y1="71264" x2="23276" y2="81609"/>
                          <a14:foregroundMark x1="23276" y1="81609" x2="50287" y2="89272"/>
                          <a14:foregroundMark x1="50287" y1="89272" x2="63218" y2="89655"/>
                          <a14:foregroundMark x1="7471" y1="51341" x2="9195" y2="62452"/>
                          <a14:foregroundMark x1="48276" y1="89655" x2="61494" y2="90038"/>
                          <a14:foregroundMark x1="61494" y1="90038" x2="72989" y2="86207"/>
                          <a14:foregroundMark x1="72989" y1="86207" x2="75287" y2="83525"/>
                          <a14:foregroundMark x1="54310" y1="94253" x2="49425" y2="93870"/>
                          <a14:foregroundMark x1="8046" y1="61686" x2="7471" y2="49425"/>
                          <a14:foregroundMark x1="34483" y1="8046" x2="52586" y2="8429"/>
                        </a14:backgroundRemoval>
                      </a14:imgEffect>
                    </a14:imgLayer>
                  </a14:imgProps>
                </a:ext>
                <a:ext uri="{28A0092B-C50C-407E-A947-70E740481C1C}">
                  <a14:useLocalDpi xmlns:a14="http://schemas.microsoft.com/office/drawing/2010/main" val="0"/>
                </a:ext>
              </a:extLst>
            </a:blip>
            <a:srcRect/>
            <a:stretch>
              <a:fillRect/>
            </a:stretch>
          </p:blipFill>
          <p:spPr bwMode="auto">
            <a:xfrm>
              <a:off x="2834565" y="7373017"/>
              <a:ext cx="880167" cy="6601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4" name="Picture 18" descr="Không bào là gì? Cấu trúc và chức năng của không bào">
              <a:extLst>
                <a:ext uri="{FF2B5EF4-FFF2-40B4-BE49-F238E27FC236}">
                  <a16:creationId xmlns:a16="http://schemas.microsoft.com/office/drawing/2014/main" id="{F3A7BF92-7F2D-474E-9780-7B1CEE4F475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5579" t="13116" r="9778" b="9728"/>
            <a:stretch/>
          </p:blipFill>
          <p:spPr bwMode="auto">
            <a:xfrm>
              <a:off x="2839789" y="8089048"/>
              <a:ext cx="874941" cy="661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5" name="Picture 24">
              <a:extLst>
                <a:ext uri="{FF2B5EF4-FFF2-40B4-BE49-F238E27FC236}">
                  <a16:creationId xmlns:a16="http://schemas.microsoft.com/office/drawing/2014/main" id="{75C98BA7-B7C7-4788-AC27-4D86620305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5511622" y="5502924"/>
              <a:ext cx="1053221" cy="703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 name="Picture 26" descr="Những cách mặc vest nam đẹp, chuẩn như soái ca">
              <a:extLst>
                <a:ext uri="{FF2B5EF4-FFF2-40B4-BE49-F238E27FC236}">
                  <a16:creationId xmlns:a16="http://schemas.microsoft.com/office/drawing/2014/main" id="{14390915-4A81-4DB5-8722-66E77816543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 b="98500" l="10000" r="90000">
                          <a14:foregroundMark x1="50333" y1="5375" x2="50333" y2="32000"/>
                          <a14:foregroundMark x1="47333" y1="3125" x2="55333" y2="5375"/>
                          <a14:foregroundMark x1="43667" y1="88125" x2="44333" y2="94500"/>
                          <a14:foregroundMark x1="51000" y1="90625" x2="52500" y2="98500"/>
                          <a14:backgroundMark x1="60000" y1="32125" x2="60500" y2="33875"/>
                        </a14:backgroundRemoval>
                      </a14:imgEffect>
                    </a14:imgLayer>
                  </a14:imgProps>
                </a:ext>
                <a:ext uri="{28A0092B-C50C-407E-A947-70E740481C1C}">
                  <a14:useLocalDpi xmlns:a14="http://schemas.microsoft.com/office/drawing/2010/main" val="0"/>
                </a:ext>
              </a:extLst>
            </a:blip>
            <a:srcRect/>
            <a:stretch>
              <a:fillRect/>
            </a:stretch>
          </p:blipFill>
          <p:spPr bwMode="auto">
            <a:xfrm>
              <a:off x="4101545" y="6975110"/>
              <a:ext cx="1091953" cy="14559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0" descr="Những cây gỗ đỏ cổ xưa cao nhất thế giới - KhoaHoc.tv">
              <a:extLst>
                <a:ext uri="{FF2B5EF4-FFF2-40B4-BE49-F238E27FC236}">
                  <a16:creationId xmlns:a16="http://schemas.microsoft.com/office/drawing/2014/main" id="{FBA2DE10-31BC-415B-A95A-60317318A5B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956" b="99561" l="9961" r="89941">
                          <a14:foregroundMark x1="45996" y1="29136" x2="45020" y2="35725"/>
                          <a14:foregroundMark x1="47949" y1="25769" x2="42969" y2="33089"/>
                          <a14:foregroundMark x1="42969" y1="33089" x2="39160" y2="45242"/>
                          <a14:foregroundMark x1="44629" y1="27526" x2="47070" y2="20498"/>
                          <a14:foregroundMark x1="47070" y1="20498" x2="47461" y2="20205"/>
                          <a14:foregroundMark x1="47461" y1="18594" x2="51855" y2="23865"/>
                          <a14:foregroundMark x1="51855" y1="23865" x2="53125" y2="28111"/>
                          <a14:foregroundMark x1="47168" y1="16837" x2="47852" y2="19473"/>
                          <a14:foregroundMark x1="47266" y1="16691" x2="48828" y2="17570"/>
                          <a14:foregroundMark x1="56055" y1="34407" x2="58887" y2="40117"/>
                          <a14:foregroundMark x1="59766" y1="40117" x2="58887" y2="42313"/>
                          <a14:foregroundMark x1="38379" y1="51830" x2="38965" y2="53587"/>
                          <a14:foregroundMark x1="41992" y1="55490" x2="42090" y2="56808"/>
                          <a14:foregroundMark x1="41992" y1="57394" x2="41309" y2="58126"/>
                          <a14:foregroundMark x1="41504" y1="86530" x2="38867" y2="99561"/>
                          <a14:foregroundMark x1="36133" y1="50366" x2="36133" y2="50366"/>
                          <a14:backgroundMark x1="45703" y1="15373" x2="37402" y2="33968"/>
                          <a14:backgroundMark x1="51563" y1="14495" x2="55566" y2="19766"/>
                          <a14:backgroundMark x1="55566" y1="19766" x2="57520" y2="27379"/>
                          <a14:backgroundMark x1="57520" y1="27379" x2="58301" y2="28551"/>
                          <a14:backgroundMark x1="57813" y1="75988" x2="60352" y2="89898"/>
                        </a14:backgroundRemoval>
                      </a14:imgEffect>
                    </a14:imgLayer>
                  </a14:imgProps>
                </a:ext>
                <a:ext uri="{28A0092B-C50C-407E-A947-70E740481C1C}">
                  <a14:useLocalDpi xmlns:a14="http://schemas.microsoft.com/office/drawing/2010/main" val="0"/>
                </a:ext>
              </a:extLst>
            </a:blip>
            <a:srcRect l="32827" t="13936" r="37031"/>
            <a:stretch/>
          </p:blipFill>
          <p:spPr bwMode="auto">
            <a:xfrm>
              <a:off x="5788018" y="6623714"/>
              <a:ext cx="500427" cy="161208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B072C51-1111-4482-8D78-F312E3A0C357}"/>
                </a:ext>
              </a:extLst>
            </p:cNvPr>
            <p:cNvSpPr txBox="1"/>
            <p:nvPr/>
          </p:nvSpPr>
          <p:spPr>
            <a:xfrm>
              <a:off x="1451237" y="6633286"/>
              <a:ext cx="646716" cy="261170"/>
            </a:xfrm>
            <a:prstGeom prst="rect">
              <a:avLst/>
            </a:prstGeom>
            <a:noFill/>
          </p:spPr>
          <p:txBody>
            <a:bodyPr wrap="square" rtlCol="0">
              <a:spAutoFit/>
            </a:bodyPr>
            <a:lstStyle/>
            <a:p>
              <a:pPr algn="ctr"/>
              <a:r>
                <a:rPr lang="en-VN" sz="1600" b="1" dirty="0">
                  <a:cs typeface="Calibri" panose="020F0502020204030204" pitchFamily="34" charset="0"/>
                </a:rPr>
                <a:t>Virus</a:t>
              </a:r>
            </a:p>
          </p:txBody>
        </p:sp>
        <p:pic>
          <p:nvPicPr>
            <p:cNvPr id="50" name="Picture 10">
              <a:extLst>
                <a:ext uri="{FF2B5EF4-FFF2-40B4-BE49-F238E27FC236}">
                  <a16:creationId xmlns:a16="http://schemas.microsoft.com/office/drawing/2014/main" id="{BF68D011-FA96-4A0A-AE83-7E3EF5BB4EF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367870" y="5679496"/>
              <a:ext cx="693110" cy="7643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1" name="Picture 50">
              <a:extLst>
                <a:ext uri="{FF2B5EF4-FFF2-40B4-BE49-F238E27FC236}">
                  <a16:creationId xmlns:a16="http://schemas.microsoft.com/office/drawing/2014/main" id="{B7823F0E-589A-47DB-96E6-CFD37DF92AC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7511" b="34619" l="6230" r="22676"/>
                      </a14:imgEffect>
                    </a14:imgLayer>
                  </a14:imgProps>
                </a:ext>
                <a:ext uri="{28A0092B-C50C-407E-A947-70E740481C1C}">
                  <a14:useLocalDpi xmlns:a14="http://schemas.microsoft.com/office/drawing/2010/main" val="0"/>
                </a:ext>
              </a:extLst>
            </a:blip>
            <a:srcRect l="4174" t="4123" r="75268" b="61993"/>
            <a:stretch/>
          </p:blipFill>
          <p:spPr>
            <a:xfrm>
              <a:off x="3875355" y="5384238"/>
              <a:ext cx="880167" cy="9671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2" name="Picture 51">
              <a:extLst>
                <a:ext uri="{FF2B5EF4-FFF2-40B4-BE49-F238E27FC236}">
                  <a16:creationId xmlns:a16="http://schemas.microsoft.com/office/drawing/2014/main" id="{D36E6CBC-0C27-4924-8388-4DDFA82B90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29997" y="5650164"/>
              <a:ext cx="813061" cy="722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53" name="Straight Connector 52">
              <a:extLst>
                <a:ext uri="{FF2B5EF4-FFF2-40B4-BE49-F238E27FC236}">
                  <a16:creationId xmlns:a16="http://schemas.microsoft.com/office/drawing/2014/main" id="{8275BC3F-2C32-4319-841A-F4675B936DA5}"/>
                </a:ext>
              </a:extLst>
            </p:cNvPr>
            <p:cNvCxnSpPr>
              <a:cxnSpLocks/>
            </p:cNvCxnSpPr>
            <p:nvPr/>
          </p:nvCxnSpPr>
          <p:spPr>
            <a:xfrm>
              <a:off x="1145076" y="9760945"/>
              <a:ext cx="558460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D74FB29-3015-454B-9226-8463A57E9DBA}"/>
                </a:ext>
              </a:extLst>
            </p:cNvPr>
            <p:cNvCxnSpPr>
              <a:cxnSpLocks/>
            </p:cNvCxnSpPr>
            <p:nvPr/>
          </p:nvCxnSpPr>
          <p:spPr>
            <a:xfrm>
              <a:off x="1451237" y="10133682"/>
              <a:ext cx="5025227"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03C04CA8-ADB7-4708-A1B9-59AE611435BF}"/>
                </a:ext>
              </a:extLst>
            </p:cNvPr>
            <p:cNvSpPr txBox="1"/>
            <p:nvPr/>
          </p:nvSpPr>
          <p:spPr>
            <a:xfrm>
              <a:off x="2100274" y="9791609"/>
              <a:ext cx="3338276" cy="356141"/>
            </a:xfrm>
            <a:prstGeom prst="rect">
              <a:avLst/>
            </a:prstGeom>
            <a:noFill/>
          </p:spPr>
          <p:txBody>
            <a:bodyPr wrap="none" rtlCol="0">
              <a:spAutoFit/>
            </a:bodyPr>
            <a:lstStyle/>
            <a:p>
              <a:r>
                <a:rPr lang="vi-VN" sz="2400" b="1" i="1" dirty="0">
                  <a:solidFill>
                    <a:srgbClr val="FF0000"/>
                  </a:solidFill>
                  <a:latin typeface="Arial" panose="020B0604020202020204" pitchFamily="34" charset="0"/>
                  <a:cs typeface="Arial" panose="020B0604020202020204" pitchFamily="34" charset="0"/>
                </a:rPr>
                <a:t>3 → 4 → 1 → 2 → 5 → 6 → 8 → 7</a:t>
              </a:r>
              <a:endParaRPr lang="en-US" sz="2400" b="1" i="1" dirty="0">
                <a:solidFill>
                  <a:srgbClr val="FF0000"/>
                </a:solidFill>
                <a:latin typeface="Arial" panose="020B0604020202020204" pitchFamily="34" charset="0"/>
                <a:cs typeface="Arial" panose="020B0604020202020204" pitchFamily="34" charset="0"/>
              </a:endParaRPr>
            </a:p>
          </p:txBody>
        </p:sp>
      </p:grpSp>
      <p:sp>
        <p:nvSpPr>
          <p:cNvPr id="56" name="Oval 55"/>
          <p:cNvSpPr/>
          <p:nvPr/>
        </p:nvSpPr>
        <p:spPr>
          <a:xfrm>
            <a:off x="2470156" y="3880031"/>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1</a:t>
            </a:r>
            <a:endParaRPr lang="en-US" b="1" dirty="0">
              <a:solidFill>
                <a:schemeClr val="bg1"/>
              </a:solidFill>
            </a:endParaRPr>
          </a:p>
        </p:txBody>
      </p:sp>
      <p:sp>
        <p:nvSpPr>
          <p:cNvPr id="57" name="Oval 56"/>
          <p:cNvSpPr/>
          <p:nvPr/>
        </p:nvSpPr>
        <p:spPr>
          <a:xfrm>
            <a:off x="4120399" y="3442150"/>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2</a:t>
            </a:r>
            <a:endParaRPr lang="en-US" b="1" dirty="0">
              <a:solidFill>
                <a:schemeClr val="bg1"/>
              </a:solidFill>
            </a:endParaRPr>
          </a:p>
        </p:txBody>
      </p:sp>
      <p:sp>
        <p:nvSpPr>
          <p:cNvPr id="58" name="Oval 57"/>
          <p:cNvSpPr/>
          <p:nvPr/>
        </p:nvSpPr>
        <p:spPr>
          <a:xfrm>
            <a:off x="3040082" y="1334728"/>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3</a:t>
            </a:r>
            <a:endParaRPr lang="en-US" b="1" dirty="0">
              <a:solidFill>
                <a:schemeClr val="bg1"/>
              </a:solidFill>
            </a:endParaRPr>
          </a:p>
        </p:txBody>
      </p:sp>
      <p:sp>
        <p:nvSpPr>
          <p:cNvPr id="59" name="Oval 58"/>
          <p:cNvSpPr/>
          <p:nvPr/>
        </p:nvSpPr>
        <p:spPr>
          <a:xfrm>
            <a:off x="4947420" y="1227580"/>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4</a:t>
            </a:r>
            <a:endParaRPr lang="en-US" b="1" dirty="0">
              <a:solidFill>
                <a:schemeClr val="bg1"/>
              </a:solidFill>
            </a:endParaRPr>
          </a:p>
        </p:txBody>
      </p:sp>
      <p:sp>
        <p:nvSpPr>
          <p:cNvPr id="60" name="Oval 59"/>
          <p:cNvSpPr/>
          <p:nvPr/>
        </p:nvSpPr>
        <p:spPr>
          <a:xfrm>
            <a:off x="7062274" y="909429"/>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5</a:t>
            </a:r>
            <a:endParaRPr lang="en-US" b="1" dirty="0">
              <a:solidFill>
                <a:schemeClr val="bg1"/>
              </a:solidFill>
            </a:endParaRPr>
          </a:p>
        </p:txBody>
      </p:sp>
      <p:sp>
        <p:nvSpPr>
          <p:cNvPr id="61" name="Oval 60"/>
          <p:cNvSpPr/>
          <p:nvPr/>
        </p:nvSpPr>
        <p:spPr>
          <a:xfrm>
            <a:off x="8274234" y="1149303"/>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6</a:t>
            </a:r>
            <a:endParaRPr lang="en-US" b="1" dirty="0">
              <a:solidFill>
                <a:schemeClr val="bg1"/>
              </a:solidFill>
            </a:endParaRPr>
          </a:p>
        </p:txBody>
      </p:sp>
      <p:sp>
        <p:nvSpPr>
          <p:cNvPr id="62" name="Oval 61"/>
          <p:cNvSpPr/>
          <p:nvPr/>
        </p:nvSpPr>
        <p:spPr>
          <a:xfrm>
            <a:off x="8448498" y="3248075"/>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7</a:t>
            </a:r>
            <a:endParaRPr lang="en-US" b="1" dirty="0">
              <a:solidFill>
                <a:schemeClr val="bg1"/>
              </a:solidFill>
            </a:endParaRPr>
          </a:p>
        </p:txBody>
      </p:sp>
      <p:sp>
        <p:nvSpPr>
          <p:cNvPr id="63" name="Oval 62"/>
          <p:cNvSpPr/>
          <p:nvPr/>
        </p:nvSpPr>
        <p:spPr>
          <a:xfrm>
            <a:off x="6460432" y="3691282"/>
            <a:ext cx="416261" cy="443105"/>
          </a:xfrm>
          <a:prstGeom prst="ellipse">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bg1"/>
                </a:solidFill>
              </a:rPr>
              <a:t>8</a:t>
            </a:r>
            <a:endParaRPr lang="en-US" b="1" dirty="0">
              <a:solidFill>
                <a:schemeClr val="bg1"/>
              </a:solidFill>
            </a:endParaRPr>
          </a:p>
        </p:txBody>
      </p:sp>
      <p:sp>
        <p:nvSpPr>
          <p:cNvPr id="64" name="TextBox 63">
            <a:extLst>
              <a:ext uri="{FF2B5EF4-FFF2-40B4-BE49-F238E27FC236}">
                <a16:creationId xmlns:a16="http://schemas.microsoft.com/office/drawing/2014/main" id="{03C04CA8-ADB7-4708-A1B9-59AE611435BF}"/>
              </a:ext>
            </a:extLst>
          </p:cNvPr>
          <p:cNvSpPr txBox="1"/>
          <p:nvPr/>
        </p:nvSpPr>
        <p:spPr>
          <a:xfrm>
            <a:off x="2161572" y="5276816"/>
            <a:ext cx="7764976" cy="461665"/>
          </a:xfrm>
          <a:prstGeom prst="rect">
            <a:avLst/>
          </a:prstGeom>
          <a:noFill/>
        </p:spPr>
        <p:txBody>
          <a:bodyPr wrap="square" rtlCol="0">
            <a:spAutoFit/>
          </a:bodyPr>
          <a:lstStyle/>
          <a:p>
            <a:r>
              <a:rPr lang="vi-VN" sz="2400" b="1" i="1" dirty="0">
                <a:latin typeface="Arial" panose="020B0604020202020204" pitchFamily="34" charset="0"/>
                <a:cs typeface="Arial" panose="020B0604020202020204" pitchFamily="34" charset="0"/>
              </a:rPr>
              <a:t>Thứ tự sắp xếp tăng dần kích thước của tế bào:</a:t>
            </a:r>
            <a:endParaRPr 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31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92482" y="5161807"/>
            <a:ext cx="885661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Em có nhận xét gì về kích thước của các tế bào?</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2024646" y="653143"/>
            <a:ext cx="7720244" cy="363147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13" y="4284616"/>
            <a:ext cx="2390077" cy="2573383"/>
          </a:xfrm>
          <a:prstGeom prst="ellipse">
            <a:avLst/>
          </a:prstGeom>
          <a:ln>
            <a:noFill/>
          </a:ln>
          <a:effectLst>
            <a:softEdge rad="112500"/>
          </a:effectLst>
        </p:spPr>
      </p:pic>
    </p:spTree>
    <p:extLst>
      <p:ext uri="{BB962C8B-B14F-4D97-AF65-F5344CB8AC3E}">
        <p14:creationId xmlns:p14="http://schemas.microsoft.com/office/powerpoint/2010/main" val="32733924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701831" y="428898"/>
            <a:ext cx="8677299" cy="746760"/>
          </a:xfrm>
          <a:prstGeom prst="rect">
            <a:avLst/>
          </a:prstGeom>
          <a:noFill/>
          <a:ln w="9525">
            <a:noFill/>
            <a:miter lim="800000"/>
            <a:headEnd/>
            <a:tailEnd/>
          </a:ln>
        </p:spPr>
        <p:txBody>
          <a:bodyPr/>
          <a:lstStyle/>
          <a:p>
            <a:pPr marL="0" marR="0" lvl="0" indent="0" algn="just" defTabSz="914400" rtl="0" eaLnBrk="1" fontAlgn="auto" latinLnBrk="0" hangingPunct="1">
              <a:lnSpc>
                <a:spcPct val="110000"/>
              </a:lnSpc>
              <a:spcBef>
                <a:spcPts val="0"/>
              </a:spcBef>
              <a:spcAft>
                <a:spcPts val="300"/>
              </a:spcAft>
              <a:buClr>
                <a:srgbClr val="44546A"/>
              </a:buClr>
              <a:buSzPct val="70000"/>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9Slide02 Tieu de rat dai 01" panose="02000000000000000000" pitchFamily="2" charset="0"/>
                <a:cs typeface="Arial" panose="020B0604020202020204" pitchFamily="34" charset="0"/>
              </a:rPr>
              <a:t>II. Hình dạng và kích thước tế bào:</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9Slide02 Tieu de rat dai 01" panose="02000000000000000000" pitchFamily="2" charset="0"/>
              <a:cs typeface="Arial" panose="020B0604020202020204" pitchFamily="34" charset="0"/>
            </a:endParaRPr>
          </a:p>
        </p:txBody>
      </p:sp>
      <p:pic>
        <p:nvPicPr>
          <p:cNvPr id="4" name="Picture 3">
            <a:extLst>
              <a:ext uri="{FF2B5EF4-FFF2-40B4-BE49-F238E27FC236}">
                <a16:creationId xmlns:a16="http://schemas.microsoft.com/office/drawing/2014/main" id="{2D6582AF-2AA3-43DC-9183-9A5C3389BCBF}"/>
              </a:ext>
            </a:extLst>
          </p:cNvPr>
          <p:cNvPicPr>
            <a:picLocks noChangeAspect="1"/>
          </p:cNvPicPr>
          <p:nvPr/>
        </p:nvPicPr>
        <p:blipFill rotWithShape="1">
          <a:blip r:embed="rId2">
            <a:extLst>
              <a:ext uri="{28A0092B-C50C-407E-A947-70E740481C1C}">
                <a14:useLocalDpi xmlns:a14="http://schemas.microsoft.com/office/drawing/2010/main" val="0"/>
              </a:ext>
            </a:extLst>
          </a:blip>
          <a:srcRect l="6797" t="1" r="11640" b="-4397"/>
          <a:stretch/>
        </p:blipFill>
        <p:spPr>
          <a:xfrm>
            <a:off x="6422571" y="3718563"/>
            <a:ext cx="3856046" cy="2961323"/>
          </a:xfrm>
          <a:prstGeom prst="ellipse">
            <a:avLst/>
          </a:prstGeom>
          <a:ln>
            <a:noFill/>
          </a:ln>
          <a:effectLst>
            <a:softEdge rad="112500"/>
          </a:effectLst>
        </p:spPr>
      </p:pic>
      <p:pic>
        <p:nvPicPr>
          <p:cNvPr id="5" name="Picture 4">
            <a:extLst>
              <a:ext uri="{FF2B5EF4-FFF2-40B4-BE49-F238E27FC236}">
                <a16:creationId xmlns:a16="http://schemas.microsoft.com/office/drawing/2014/main" id="{81663F1C-55CC-464B-9A03-E5A197B90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3" y="3870963"/>
            <a:ext cx="3451825" cy="2808923"/>
          </a:xfrm>
          <a:prstGeom prst="ellipse">
            <a:avLst/>
          </a:prstGeom>
          <a:ln>
            <a:noFill/>
          </a:ln>
          <a:effectLst>
            <a:softEdge rad="112500"/>
          </a:effectLst>
        </p:spPr>
      </p:pic>
      <p:sp>
        <p:nvSpPr>
          <p:cNvPr id="6" name="Rectangle 5"/>
          <p:cNvSpPr/>
          <p:nvPr/>
        </p:nvSpPr>
        <p:spPr>
          <a:xfrm>
            <a:off x="701831" y="1341912"/>
            <a:ext cx="10355774" cy="592022"/>
          </a:xfrm>
          <a:prstGeom prst="rect">
            <a:avLst/>
          </a:prstGeom>
        </p:spPr>
        <p:txBody>
          <a:bodyPr wrap="square">
            <a:spAutoFit/>
          </a:bodyPr>
          <a:lstStyle/>
          <a:p>
            <a:pPr algn="just">
              <a:lnSpc>
                <a:spcPct val="110000"/>
              </a:lnSpc>
            </a:pPr>
            <a:r>
              <a:rPr lang="vi-VN" sz="3200" b="1" dirty="0" smtClean="0">
                <a:latin typeface="Arial" panose="020B0604020202020204" pitchFamily="34" charset="0"/>
                <a:cs typeface="Arial" panose="020B0604020202020204" pitchFamily="34" charset="0"/>
              </a:rPr>
              <a:t>- Tế bào có nhiều hình dạng, kích thước khác nhau</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68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5506" y="197489"/>
            <a:ext cx="8778240" cy="5215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smtClean="0">
                <a:solidFill>
                  <a:srgbClr val="FF0000"/>
                </a:solidFill>
                <a:latin typeface="Arial" panose="020B0604020202020204" pitchFamily="34" charset="0"/>
              </a:rPr>
              <a:t>EM ĐÃ HỌC</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Rounded Rectangle 4"/>
          <p:cNvSpPr/>
          <p:nvPr/>
        </p:nvSpPr>
        <p:spPr>
          <a:xfrm>
            <a:off x="497648" y="2537606"/>
            <a:ext cx="1750039" cy="1462741"/>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TẾ BÀO</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ounded Rectangle 5"/>
          <p:cNvSpPr/>
          <p:nvPr/>
        </p:nvSpPr>
        <p:spPr>
          <a:xfrm>
            <a:off x="6529611" y="934486"/>
            <a:ext cx="3340665" cy="742950"/>
          </a:xfrm>
          <a:prstGeom prst="roundRect">
            <a:avLst/>
          </a:prstGeom>
          <a:solidFill>
            <a:srgbClr val="A0D56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Là đơn vị cơ sở cấu tạo nên cơ thể sống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ounded Rectangle 6"/>
          <p:cNvSpPr/>
          <p:nvPr/>
        </p:nvSpPr>
        <p:spPr>
          <a:xfrm>
            <a:off x="3458858" y="972349"/>
            <a:ext cx="1857375" cy="747046"/>
          </a:xfrm>
          <a:prstGeom prst="roundRect">
            <a:avLst/>
          </a:prstGeom>
          <a:solidFill>
            <a:srgbClr val="A0D565"/>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Khái niệm</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ounded Rectangle 7"/>
          <p:cNvSpPr/>
          <p:nvPr/>
        </p:nvSpPr>
        <p:spPr>
          <a:xfrm>
            <a:off x="3491456" y="3361565"/>
            <a:ext cx="1743075" cy="7429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Chức năng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ounded Rectangle 8"/>
          <p:cNvSpPr/>
          <p:nvPr/>
        </p:nvSpPr>
        <p:spPr>
          <a:xfrm>
            <a:off x="6478300" y="1892872"/>
            <a:ext cx="3443288" cy="50278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Trao đổi chất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ounded Rectangle 9"/>
          <p:cNvSpPr/>
          <p:nvPr/>
        </p:nvSpPr>
        <p:spPr>
          <a:xfrm>
            <a:off x="6478300" y="2696540"/>
            <a:ext cx="3443288" cy="61355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Sinh trưởng và phát triển</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ounded Rectangle 10"/>
          <p:cNvSpPr/>
          <p:nvPr/>
        </p:nvSpPr>
        <p:spPr>
          <a:xfrm>
            <a:off x="6478300" y="3465732"/>
            <a:ext cx="3443288" cy="53461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Cảm ứng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ounded Rectangle 11"/>
          <p:cNvSpPr/>
          <p:nvPr/>
        </p:nvSpPr>
        <p:spPr>
          <a:xfrm>
            <a:off x="6494120" y="4174634"/>
            <a:ext cx="3443288" cy="4674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Sinh sản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ounded Rectangle 12"/>
          <p:cNvSpPr/>
          <p:nvPr/>
        </p:nvSpPr>
        <p:spPr>
          <a:xfrm>
            <a:off x="6478300" y="4787938"/>
            <a:ext cx="3443288" cy="46740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Vận động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Arrow Connector 13"/>
          <p:cNvCxnSpPr/>
          <p:nvPr/>
        </p:nvCxnSpPr>
        <p:spPr>
          <a:xfrm>
            <a:off x="5302905" y="1322514"/>
            <a:ext cx="1231579" cy="1291"/>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270203" y="1322514"/>
            <a:ext cx="1188655" cy="1900188"/>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8" idx="1"/>
          </p:cNvCxnSpPr>
          <p:nvPr/>
        </p:nvCxnSpPr>
        <p:spPr>
          <a:xfrm>
            <a:off x="2263507" y="3222701"/>
            <a:ext cx="1227949" cy="510339"/>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250351" y="2152086"/>
            <a:ext cx="1212129" cy="1556059"/>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3"/>
          </p:cNvCxnSpPr>
          <p:nvPr/>
        </p:nvCxnSpPr>
        <p:spPr>
          <a:xfrm flipV="1">
            <a:off x="5234531" y="3062989"/>
            <a:ext cx="1243769" cy="670051"/>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34531" y="3719030"/>
            <a:ext cx="1259589" cy="10523"/>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250351" y="3741019"/>
            <a:ext cx="1227949" cy="567111"/>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218711" y="3721058"/>
            <a:ext cx="1191228" cy="1222782"/>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p:nvPr>
        </p:nvSpPr>
        <p:spPr>
          <a:xfrm>
            <a:off x="10418542" y="1952436"/>
            <a:ext cx="1393912" cy="2284952"/>
          </a:xfrm>
        </p:spPr>
        <p:txBody>
          <a:bodyPr>
            <a:normAutofit fontScale="90000"/>
          </a:bodyPr>
          <a:lstStyle/>
          <a:p>
            <a:pPr algn="ctr"/>
            <a:r>
              <a:rPr lang="vi-VN" sz="3200" b="1" dirty="0" smtClean="0">
                <a:solidFill>
                  <a:srgbClr val="FF0000"/>
                </a:solidFill>
              </a:rPr>
              <a:t>=&gt; Tế bào là đơn vị cơ sở của sự sống</a:t>
            </a:r>
            <a:endParaRPr lang="en-US" sz="3200" b="1" dirty="0">
              <a:solidFill>
                <a:srgbClr val="FF0000"/>
              </a:solidFill>
            </a:endParaRPr>
          </a:p>
        </p:txBody>
      </p:sp>
      <p:sp>
        <p:nvSpPr>
          <p:cNvPr id="30" name="AutoShape 20"/>
          <p:cNvSpPr>
            <a:spLocks/>
          </p:cNvSpPr>
          <p:nvPr/>
        </p:nvSpPr>
        <p:spPr bwMode="auto">
          <a:xfrm rot="10800000" flipH="1">
            <a:off x="10036781" y="934486"/>
            <a:ext cx="448491" cy="4320853"/>
          </a:xfrm>
          <a:prstGeom prst="rightBrace">
            <a:avLst>
              <a:gd name="adj1" fmla="val 68750"/>
              <a:gd name="adj2" fmla="val 50106"/>
            </a:avLst>
          </a:prstGeom>
          <a:noFill/>
          <a:ln w="38100">
            <a:solidFill>
              <a:srgbClr val="FF0000"/>
            </a:solidFill>
            <a:round/>
            <a:headEnd/>
            <a:tailEnd/>
          </a:ln>
        </p:spPr>
        <p:txBody>
          <a:bodyPr wrap="none" anchor="ctr"/>
          <a:lstStyle/>
          <a:p>
            <a:endParaRPr lang="en-US">
              <a:solidFill>
                <a:srgbClr val="FF0000"/>
              </a:solidFill>
              <a:latin typeface="Calibri" pitchFamily="34" charset="0"/>
            </a:endParaRPr>
          </a:p>
        </p:txBody>
      </p:sp>
      <p:cxnSp>
        <p:nvCxnSpPr>
          <p:cNvPr id="34" name="Straight Arrow Connector 33"/>
          <p:cNvCxnSpPr/>
          <p:nvPr/>
        </p:nvCxnSpPr>
        <p:spPr>
          <a:xfrm>
            <a:off x="2271331" y="3222701"/>
            <a:ext cx="1019164" cy="2660733"/>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3374676" y="5646948"/>
            <a:ext cx="2196355" cy="878925"/>
          </a:xfrm>
          <a:prstGeom prst="roundRect">
            <a:avLst/>
          </a:prstGeom>
          <a:solidFill>
            <a:srgbClr val="CC99FF"/>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Hình</a:t>
            </a:r>
            <a:r>
              <a:rPr kumimoji="0" lang="vi-VN" sz="24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dạng, kích thước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ounded Rectangle 41"/>
          <p:cNvSpPr/>
          <p:nvPr/>
        </p:nvSpPr>
        <p:spPr>
          <a:xfrm>
            <a:off x="6409939" y="5646948"/>
            <a:ext cx="4506590" cy="922664"/>
          </a:xfrm>
          <a:prstGeom prst="roundRect">
            <a:avLst/>
          </a:prstGeom>
          <a:solidFill>
            <a:srgbClr val="CC99FF"/>
          </a:solidFill>
          <a:ln>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Tế</a:t>
            </a:r>
            <a:r>
              <a:rPr kumimoji="0" lang="vi-VN" sz="24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bào có nhiều h</a:t>
            </a:r>
            <a:r>
              <a:rPr kumimoji="0" lang="vi-VN"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ình</a:t>
            </a:r>
            <a:r>
              <a:rPr kumimoji="0" lang="vi-VN" sz="2400" b="1"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dạng, kích thước khác nhau</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Straight Arrow Connector 42"/>
          <p:cNvCxnSpPr>
            <a:endCxn id="42" idx="1"/>
          </p:cNvCxnSpPr>
          <p:nvPr/>
        </p:nvCxnSpPr>
        <p:spPr>
          <a:xfrm>
            <a:off x="5571031" y="6106989"/>
            <a:ext cx="838908" cy="1291"/>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32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barn(inVertical)">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barn(inVertical)">
                                      <p:cBhvr>
                                        <p:cTn id="79" dur="500"/>
                                        <p:tgtEl>
                                          <p:spTgt spid="41"/>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barn(inVertical)">
                                      <p:cBhvr>
                                        <p:cTn id="84" dur="500"/>
                                        <p:tgtEl>
                                          <p:spTgt spid="34"/>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barn(inVertical)">
                                      <p:cBhvr>
                                        <p:cTn id="87" dur="500"/>
                                        <p:tgtEl>
                                          <p:spTgt spid="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barn(inVertical)">
                                      <p:cBhvr>
                                        <p:cTn id="92" dur="500"/>
                                        <p:tgtEl>
                                          <p:spTgt spid="43"/>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barn(inVertical)">
                                      <p:cBhvr>
                                        <p:cTn id="9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41" grpId="0"/>
      <p:bldP spid="30" grpId="0" animBg="1"/>
      <p:bldP spid="36" grpId="0" animBg="1"/>
      <p:bldP spid="4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463" y="985966"/>
            <a:ext cx="11386624" cy="5215467"/>
          </a:xfrm>
          <a:prstGeom prst="rect">
            <a:avLst/>
          </a:prstGeom>
        </p:spPr>
        <p:txBody>
          <a:bodyPr wrap="square">
            <a:spAutoFit/>
          </a:bodyPr>
          <a:lstStyle/>
          <a:p>
            <a:pPr marL="457200" algn="just">
              <a:lnSpc>
                <a:spcPct val="120000"/>
              </a:lnSpc>
            </a:pPr>
            <a:r>
              <a:rPr lang="vi-VN" sz="2800" b="1" i="1" dirty="0" smtClean="0">
                <a:solidFill>
                  <a:srgbClr val="000099"/>
                </a:solidFill>
                <a:latin typeface="Arial" panose="020B0604020202020204" pitchFamily="34" charset="0"/>
                <a:ea typeface="Arial" panose="020B0604020202020204" pitchFamily="34" charset="0"/>
                <a:cs typeface="Arial" panose="020B0604020202020204" pitchFamily="34" charset="0"/>
              </a:rPr>
              <a:t>1/ </a:t>
            </a:r>
            <a:r>
              <a:rPr lang="en-US" sz="2800" b="1" i="1" dirty="0" err="1" smtClean="0">
                <a:solidFill>
                  <a:srgbClr val="000099"/>
                </a:solidFill>
                <a:latin typeface="Arial" panose="020B0604020202020204" pitchFamily="34" charset="0"/>
                <a:ea typeface="Arial" panose="020B0604020202020204" pitchFamily="34" charset="0"/>
                <a:cs typeface="Arial" panose="020B0604020202020204" pitchFamily="34" charset="0"/>
              </a:rPr>
              <a:t>Tại</a:t>
            </a:r>
            <a:r>
              <a:rPr lang="en-US" sz="2800" b="1" i="1" dirty="0" smtClean="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sao</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mỗi</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loại</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tế</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bào</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có</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hình</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dạng</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và</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kích</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thước</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khác</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 </a:t>
            </a:r>
            <a:r>
              <a:rPr lang="en-US" sz="2800" b="1" i="1" dirty="0" err="1">
                <a:solidFill>
                  <a:srgbClr val="000099"/>
                </a:solidFill>
                <a:latin typeface="Arial" panose="020B0604020202020204" pitchFamily="34" charset="0"/>
                <a:ea typeface="Arial" panose="020B0604020202020204" pitchFamily="34" charset="0"/>
                <a:cs typeface="Arial" panose="020B0604020202020204" pitchFamily="34" charset="0"/>
              </a:rPr>
              <a:t>nhau</a:t>
            </a:r>
            <a:r>
              <a:rPr lang="en-US" sz="2800" b="1" i="1" dirty="0">
                <a:solidFill>
                  <a:srgbClr val="000099"/>
                </a:solidFill>
                <a:latin typeface="Arial" panose="020B0604020202020204" pitchFamily="34" charset="0"/>
                <a:ea typeface="Arial" panose="020B0604020202020204" pitchFamily="34" charset="0"/>
                <a:cs typeface="Arial" panose="020B0604020202020204" pitchFamily="34" charset="0"/>
              </a:rPr>
              <a:t>?</a:t>
            </a:r>
            <a:endParaRPr lang="en-US" sz="2800" b="1" i="1" dirty="0">
              <a:solidFill>
                <a:srgbClr val="000099"/>
              </a:solidFill>
              <a:latin typeface="Arial" panose="020B0604020202020204" pitchFamily="34" charset="0"/>
              <a:ea typeface="Calibri" panose="020F0502020204030204" pitchFamily="34" charset="0"/>
              <a:cs typeface="Arial" panose="020B0604020202020204" pitchFamily="34" charset="0"/>
            </a:endParaRPr>
          </a:p>
          <a:p>
            <a:pPr marL="457200" algn="just">
              <a:lnSpc>
                <a:spcPct val="120000"/>
              </a:lnSpc>
            </a:pPr>
            <a:r>
              <a:rPr lang="vi-VN" sz="2800" b="1" dirty="0">
                <a:latin typeface="Arial" panose="020B0604020202020204" pitchFamily="34" charset="0"/>
                <a:ea typeface="Arial" panose="020B0604020202020204" pitchFamily="34" charset="0"/>
                <a:cs typeface="Arial" panose="020B0604020202020204" pitchFamily="34" charset="0"/>
              </a:rPr>
              <a:t>A</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Mỗi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loại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tế</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bào</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có</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hình</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dạng</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và</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kích</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thước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khác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nhau</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để</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phù</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hợp</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với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chức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năng</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của</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chúng</a:t>
            </a:r>
            <a:r>
              <a:rPr lang="en-US" sz="2800" b="1" dirty="0">
                <a:latin typeface="Arial" panose="020B0604020202020204" pitchFamily="34" charset="0"/>
                <a:ea typeface="Arial" panose="020B0604020202020204" pitchFamily="34" charset="0"/>
                <a:cs typeface="Arial" panose="020B0604020202020204" pitchFamily="34" charset="0"/>
              </a:rPr>
              <a:t>.</a:t>
            </a:r>
            <a:endParaRPr lang="en-US" sz="2800" b="1" dirty="0">
              <a:latin typeface="Arial" panose="020B0604020202020204" pitchFamily="34" charset="0"/>
              <a:ea typeface="Calibri" panose="020F0502020204030204" pitchFamily="34" charset="0"/>
              <a:cs typeface="Arial" panose="020B0604020202020204" pitchFamily="34" charset="0"/>
            </a:endParaRPr>
          </a:p>
          <a:p>
            <a:pPr marL="457200" algn="just">
              <a:lnSpc>
                <a:spcPct val="120000"/>
              </a:lnSpc>
            </a:pPr>
            <a:r>
              <a:rPr lang="vi-VN" sz="2800" b="1" dirty="0">
                <a:latin typeface="Arial" panose="020B0604020202020204" pitchFamily="34" charset="0"/>
                <a:ea typeface="Arial" panose="020B0604020202020204" pitchFamily="34" charset="0"/>
                <a:cs typeface="Arial" panose="020B0604020202020204" pitchFamily="34" charset="0"/>
              </a:rPr>
              <a:t>B</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Mỗi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loại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tế</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bào</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có</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hình</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dạng</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và</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kích</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thước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khác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nhau</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để</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chúng</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không</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bị</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chết</a:t>
            </a:r>
            <a:r>
              <a:rPr lang="en-US" sz="2800" b="1" dirty="0">
                <a:latin typeface="Arial" panose="020B0604020202020204" pitchFamily="34" charset="0"/>
                <a:ea typeface="Arial" panose="020B0604020202020204" pitchFamily="34" charset="0"/>
                <a:cs typeface="Arial" panose="020B0604020202020204" pitchFamily="34" charset="0"/>
              </a:rPr>
              <a:t>.</a:t>
            </a:r>
            <a:endParaRPr lang="en-US" sz="2800" b="1" dirty="0">
              <a:latin typeface="Arial" panose="020B0604020202020204" pitchFamily="34" charset="0"/>
              <a:ea typeface="Calibri" panose="020F0502020204030204" pitchFamily="34" charset="0"/>
              <a:cs typeface="Arial" panose="020B0604020202020204" pitchFamily="34" charset="0"/>
            </a:endParaRPr>
          </a:p>
          <a:p>
            <a:pPr marL="457200" algn="just">
              <a:lnSpc>
                <a:spcPct val="120000"/>
              </a:lnSpc>
            </a:pPr>
            <a:r>
              <a:rPr lang="vi-VN" sz="2800" b="1" dirty="0">
                <a:latin typeface="Arial" panose="020B0604020202020204" pitchFamily="34" charset="0"/>
                <a:ea typeface="Arial" panose="020B0604020202020204" pitchFamily="34" charset="0"/>
                <a:cs typeface="Arial" panose="020B0604020202020204" pitchFamily="34" charset="0"/>
              </a:rPr>
              <a:t>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Mỗi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loại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tế</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bào</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có</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hình</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dạng</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và</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kích</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thước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khác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nhau</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để</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các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tế</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bào</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có</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thể</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bám</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vào</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nhau</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dễ</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dàng</a:t>
            </a:r>
            <a:r>
              <a:rPr lang="en-US" sz="2800" b="1" dirty="0">
                <a:latin typeface="Arial" panose="020B0604020202020204" pitchFamily="34" charset="0"/>
                <a:ea typeface="Arial" panose="020B0604020202020204" pitchFamily="34" charset="0"/>
                <a:cs typeface="Arial" panose="020B0604020202020204" pitchFamily="34" charset="0"/>
              </a:rPr>
              <a:t>.</a:t>
            </a:r>
            <a:endParaRPr lang="en-US" sz="2800" b="1" dirty="0">
              <a:latin typeface="Arial" panose="020B0604020202020204" pitchFamily="34" charset="0"/>
              <a:ea typeface="Calibri" panose="020F0502020204030204" pitchFamily="34" charset="0"/>
              <a:cs typeface="Arial" panose="020B0604020202020204" pitchFamily="34" charset="0"/>
            </a:endParaRPr>
          </a:p>
          <a:p>
            <a:pPr marL="457200" algn="just">
              <a:lnSpc>
                <a:spcPct val="120000"/>
              </a:lnSpc>
            </a:pPr>
            <a:r>
              <a:rPr lang="vi-VN" sz="2800" b="1" dirty="0">
                <a:latin typeface="Arial" panose="020B0604020202020204" pitchFamily="34" charset="0"/>
                <a:ea typeface="Arial" panose="020B0604020202020204" pitchFamily="34" charset="0"/>
                <a:cs typeface="Arial" panose="020B0604020202020204" pitchFamily="34" charset="0"/>
              </a:rPr>
              <a:t>D</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Mỗi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loại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tế</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bào</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có</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hình</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dạng</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và</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kích</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thước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khác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nhau</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để</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tạo</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nên</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sự</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đa</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dạng</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của</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các</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loài</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sinh</a:t>
            </a:r>
            <a:r>
              <a:rPr lang="en-US" sz="2800" b="1" dirty="0">
                <a:latin typeface="Arial" panose="020B0604020202020204" pitchFamily="34" charset="0"/>
                <a:ea typeface="Arial" panose="020B0604020202020204" pitchFamily="34" charset="0"/>
                <a:cs typeface="Arial" panose="020B0604020202020204" pitchFamily="34" charset="0"/>
              </a:rPr>
              <a:t> </a:t>
            </a:r>
            <a:r>
              <a:rPr lang="en-US" sz="2800" b="1" dirty="0" err="1">
                <a:latin typeface="Arial" panose="020B0604020202020204" pitchFamily="34" charset="0"/>
                <a:ea typeface="Arial" panose="020B0604020202020204" pitchFamily="34" charset="0"/>
                <a:cs typeface="Arial" panose="020B0604020202020204" pitchFamily="34" charset="0"/>
              </a:rPr>
              <a:t>vật</a:t>
            </a:r>
            <a:r>
              <a:rPr lang="en-US" sz="2800" b="1" dirty="0">
                <a:latin typeface="Arial" panose="020B0604020202020204" pitchFamily="34" charset="0"/>
                <a:ea typeface="Arial" panose="020B0604020202020204" pitchFamily="34" charset="0"/>
                <a:cs typeface="Arial" panose="020B0604020202020204" pitchFamily="34" charset="0"/>
              </a:rPr>
              <a:t>.</a:t>
            </a:r>
            <a:endParaRPr lang="en-US" sz="2800" b="1" dirty="0">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25C1E2-72BB-7D45-A682-78C1705C485B}"/>
              </a:ext>
            </a:extLst>
          </p:cNvPr>
          <p:cNvSpPr txBox="1"/>
          <p:nvPr/>
        </p:nvSpPr>
        <p:spPr>
          <a:xfrm>
            <a:off x="4845424" y="357413"/>
            <a:ext cx="2364750" cy="646331"/>
          </a:xfrm>
          <a:prstGeom prst="rect">
            <a:avLst/>
          </a:prstGeom>
          <a:noFill/>
        </p:spPr>
        <p:txBody>
          <a:bodyPr wrap="none" rtlCol="0">
            <a:spAutoFit/>
          </a:bodyPr>
          <a:lstStyle/>
          <a:p>
            <a:r>
              <a:rPr lang="vi-VN" sz="3600" b="1" dirty="0" smtClean="0">
                <a:solidFill>
                  <a:srgbClr val="FF0000"/>
                </a:solidFill>
              </a:rPr>
              <a:t>CỦNG CỐ</a:t>
            </a:r>
            <a:endParaRPr lang="en-VN" sz="3600" b="1" dirty="0">
              <a:solidFill>
                <a:srgbClr val="FF0000"/>
              </a:solidFill>
            </a:endParaRPr>
          </a:p>
        </p:txBody>
      </p:sp>
      <p:sp>
        <p:nvSpPr>
          <p:cNvPr id="9" name="Oval 21"/>
          <p:cNvSpPr>
            <a:spLocks noChangeArrowheads="1"/>
          </p:cNvSpPr>
          <p:nvPr/>
        </p:nvSpPr>
        <p:spPr bwMode="auto">
          <a:xfrm>
            <a:off x="589981" y="2047263"/>
            <a:ext cx="573228" cy="52988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solidFill>
                <a:srgbClr val="FF0000"/>
              </a:solidFill>
            </a:endParaRPr>
          </a:p>
        </p:txBody>
      </p:sp>
    </p:spTree>
    <p:extLst>
      <p:ext uri="{BB962C8B-B14F-4D97-AF65-F5344CB8AC3E}">
        <p14:creationId xmlns:p14="http://schemas.microsoft.com/office/powerpoint/2010/main" val="24694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5E33B591-3052-834D-A92B-CC6260D52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578" y="850310"/>
            <a:ext cx="8848164" cy="44105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EA25C1E2-72BB-7D45-A682-78C1705C485B}"/>
              </a:ext>
            </a:extLst>
          </p:cNvPr>
          <p:cNvSpPr txBox="1"/>
          <p:nvPr/>
        </p:nvSpPr>
        <p:spPr>
          <a:xfrm>
            <a:off x="5257801" y="152401"/>
            <a:ext cx="2074607" cy="492443"/>
          </a:xfrm>
          <a:prstGeom prst="rect">
            <a:avLst/>
          </a:prstGeom>
          <a:noFill/>
        </p:spPr>
        <p:txBody>
          <a:bodyPr wrap="none" rtlCol="0">
            <a:spAutoFit/>
          </a:bodyPr>
          <a:lstStyle/>
          <a:p>
            <a:r>
              <a:rPr lang="vi-VN" sz="2600" b="1" dirty="0">
                <a:solidFill>
                  <a:schemeClr val="bg1"/>
                </a:solidFill>
              </a:rPr>
              <a:t>LUYỆN TẬP</a:t>
            </a:r>
            <a:endParaRPr lang="en-VN" sz="2600" b="1" dirty="0">
              <a:solidFill>
                <a:schemeClr val="bg1"/>
              </a:solidFill>
            </a:endParaRPr>
          </a:p>
        </p:txBody>
      </p:sp>
      <p:sp>
        <p:nvSpPr>
          <p:cNvPr id="6" name="TextBox 5">
            <a:extLst>
              <a:ext uri="{FF2B5EF4-FFF2-40B4-BE49-F238E27FC236}">
                <a16:creationId xmlns:a16="http://schemas.microsoft.com/office/drawing/2014/main" id="{EA25C1E2-72BB-7D45-A682-78C1705C485B}"/>
              </a:ext>
            </a:extLst>
          </p:cNvPr>
          <p:cNvSpPr txBox="1"/>
          <p:nvPr/>
        </p:nvSpPr>
        <p:spPr>
          <a:xfrm>
            <a:off x="4710569" y="203979"/>
            <a:ext cx="2364750" cy="646331"/>
          </a:xfrm>
          <a:prstGeom prst="rect">
            <a:avLst/>
          </a:prstGeom>
          <a:noFill/>
        </p:spPr>
        <p:txBody>
          <a:bodyPr wrap="none" rtlCol="0">
            <a:spAutoFit/>
          </a:bodyPr>
          <a:lstStyle/>
          <a:p>
            <a:r>
              <a:rPr lang="vi-VN" sz="3600" b="1" dirty="0" smtClean="0">
                <a:solidFill>
                  <a:srgbClr val="FF0000"/>
                </a:solidFill>
              </a:rPr>
              <a:t>CỦNG CỐ</a:t>
            </a:r>
            <a:endParaRPr lang="en-VN" sz="3600" b="1" dirty="0">
              <a:solidFill>
                <a:srgbClr val="FF0000"/>
              </a:solidFill>
            </a:endParaRPr>
          </a:p>
        </p:txBody>
      </p:sp>
      <p:sp>
        <p:nvSpPr>
          <p:cNvPr id="7" name="Rectangle 6"/>
          <p:cNvSpPr/>
          <p:nvPr/>
        </p:nvSpPr>
        <p:spPr>
          <a:xfrm>
            <a:off x="496125" y="5446218"/>
            <a:ext cx="11325760" cy="1200329"/>
          </a:xfrm>
          <a:prstGeom prst="rect">
            <a:avLst/>
          </a:prstGeom>
        </p:spPr>
        <p:txBody>
          <a:bodyPr wrap="square">
            <a:spAutoFit/>
          </a:bodyPr>
          <a:lstStyle/>
          <a:p>
            <a:pPr algn="just"/>
            <a:r>
              <a:rPr lang="vi-VN" sz="2400" b="1" dirty="0">
                <a:latin typeface="Arial" panose="020B0604020202020204" pitchFamily="34" charset="0"/>
                <a:cs typeface="Arial" panose="020B0604020202020204" pitchFamily="34" charset="0"/>
              </a:rPr>
              <a:t>a) Phát biểu D là đúng, các phát biểu còn lại sai.</a:t>
            </a:r>
          </a:p>
          <a:p>
            <a:pPr algn="just"/>
            <a:r>
              <a:rPr lang="vi-VN" sz="2400" b="1" dirty="0">
                <a:latin typeface="Arial" panose="020B0604020202020204" pitchFamily="34" charset="0"/>
                <a:cs typeface="Arial" panose="020B0604020202020204" pitchFamily="34" charset="0"/>
              </a:rPr>
              <a:t>b) Ví </a:t>
            </a:r>
            <a:r>
              <a:rPr lang="vi-VN" sz="2400" b="1" dirty="0" smtClean="0">
                <a:latin typeface="Arial" panose="020B0604020202020204" pitchFamily="34" charset="0"/>
                <a:cs typeface="Arial" panose="020B0604020202020204" pitchFamily="34" charset="0"/>
              </a:rPr>
              <a:t>dụ:  TB hồng </a:t>
            </a:r>
            <a:r>
              <a:rPr lang="vi-VN" sz="2400" b="1" dirty="0">
                <a:latin typeface="Arial" panose="020B0604020202020204" pitchFamily="34" charset="0"/>
                <a:cs typeface="Arial" panose="020B0604020202020204" pitchFamily="34" charset="0"/>
              </a:rPr>
              <a:t>cầu ở người có hình cầu có đường kính khoảng 7,8 </a:t>
            </a:r>
            <a:r>
              <a:rPr lang="vi-VN" sz="2400" b="1" dirty="0" smtClean="0">
                <a:latin typeface="Arial" panose="020B0604020202020204" pitchFamily="34" charset="0"/>
                <a:cs typeface="Arial" panose="020B0604020202020204" pitchFamily="34" charset="0"/>
              </a:rPr>
              <a:t>µm, </a:t>
            </a:r>
            <a:r>
              <a:rPr lang="vi-VN" sz="2400" b="1" dirty="0">
                <a:latin typeface="Arial" panose="020B0604020202020204" pitchFamily="34" charset="0"/>
                <a:cs typeface="Arial" panose="020B0604020202020204" pitchFamily="34" charset="0"/>
              </a:rPr>
              <a:t>còn tế bào vi khuẩn E.coli hình que có kích thước là 2-3 </a:t>
            </a:r>
            <a:r>
              <a:rPr lang="vi-VN" sz="2400" b="1" dirty="0">
                <a:cs typeface="Arial" panose="020B0604020202020204" pitchFamily="34" charset="0"/>
              </a:rPr>
              <a:t>µ</a:t>
            </a:r>
            <a:r>
              <a:rPr lang="vi-VN" sz="2400" b="1" dirty="0" smtClean="0">
                <a:latin typeface="Arial" panose="020B0604020202020204" pitchFamily="34" charset="0"/>
                <a:cs typeface="Arial" panose="020B0604020202020204" pitchFamily="34" charset="0"/>
              </a:rPr>
              <a:t>m </a:t>
            </a:r>
            <a:r>
              <a:rPr lang="vi-VN" sz="2400" b="1" dirty="0">
                <a:latin typeface="Arial" panose="020B0604020202020204" pitchFamily="34" charset="0"/>
                <a:cs typeface="Arial" panose="020B0604020202020204" pitchFamily="34" charset="0"/>
              </a:rPr>
              <a:t>x 0,5 </a:t>
            </a:r>
            <a:r>
              <a:rPr lang="vi-VN" sz="2400" b="1" dirty="0">
                <a:cs typeface="Arial" panose="020B0604020202020204" pitchFamily="34" charset="0"/>
              </a:rPr>
              <a:t>µ</a:t>
            </a:r>
            <a:r>
              <a:rPr lang="vi-VN" sz="2400" b="1" dirty="0" smtClean="0">
                <a:latin typeface="Arial" panose="020B0604020202020204" pitchFamily="34" charset="0"/>
                <a:cs typeface="Arial" panose="020B0604020202020204" pitchFamily="34" charset="0"/>
              </a:rPr>
              <a:t>m</a:t>
            </a:r>
            <a:endParaRPr lang="vi-VN"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21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8687" y="-1000125"/>
            <a:ext cx="10472738" cy="4614863"/>
          </a:xfrm>
          <a:prstGeom prst="rect">
            <a:avLst/>
          </a:prstGeom>
        </p:spPr>
      </p:pic>
      <p:pic>
        <p:nvPicPr>
          <p:cNvPr id="5" name="Picture 4"/>
          <p:cNvPicPr>
            <a:picLocks noChangeAspect="1"/>
          </p:cNvPicPr>
          <p:nvPr/>
        </p:nvPicPr>
        <p:blipFill>
          <a:blip r:embed="rId3"/>
          <a:stretch>
            <a:fillRect/>
          </a:stretch>
        </p:blipFill>
        <p:spPr>
          <a:xfrm>
            <a:off x="8729663" y="3729820"/>
            <a:ext cx="3105151" cy="2088055"/>
          </a:xfrm>
          <a:prstGeom prst="rect">
            <a:avLst/>
          </a:prstGeom>
        </p:spPr>
      </p:pic>
      <p:pic>
        <p:nvPicPr>
          <p:cNvPr id="6" name="Picture 5"/>
          <p:cNvPicPr>
            <a:picLocks noChangeAspect="1"/>
          </p:cNvPicPr>
          <p:nvPr/>
        </p:nvPicPr>
        <p:blipFill>
          <a:blip r:embed="rId4"/>
          <a:stretch>
            <a:fillRect/>
          </a:stretch>
        </p:blipFill>
        <p:spPr>
          <a:xfrm>
            <a:off x="928687" y="3916597"/>
            <a:ext cx="3065216" cy="1714500"/>
          </a:xfrm>
          <a:prstGeom prst="rect">
            <a:avLst/>
          </a:prstGeom>
        </p:spPr>
      </p:pic>
      <p:pic>
        <p:nvPicPr>
          <p:cNvPr id="7" name="Picture 6"/>
          <p:cNvPicPr>
            <a:picLocks noChangeAspect="1"/>
          </p:cNvPicPr>
          <p:nvPr/>
        </p:nvPicPr>
        <p:blipFill>
          <a:blip r:embed="rId5"/>
          <a:stretch>
            <a:fillRect/>
          </a:stretch>
        </p:blipFill>
        <p:spPr>
          <a:xfrm>
            <a:off x="4471988" y="3449838"/>
            <a:ext cx="3629025" cy="2256327"/>
          </a:xfrm>
          <a:prstGeom prst="rect">
            <a:avLst/>
          </a:prstGeom>
        </p:spPr>
      </p:pic>
      <p:sp>
        <p:nvSpPr>
          <p:cNvPr id="8" name="Title 1"/>
          <p:cNvSpPr txBox="1">
            <a:spLocks/>
          </p:cNvSpPr>
          <p:nvPr/>
        </p:nvSpPr>
        <p:spPr>
          <a:xfrm>
            <a:off x="498544" y="5857237"/>
            <a:ext cx="11575912" cy="5249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900" b="1" dirty="0" err="1">
                <a:solidFill>
                  <a:srgbClr val="FF0000"/>
                </a:solidFill>
                <a:latin typeface="Times New Roman" panose="02020603050405020304" pitchFamily="18" charset="0"/>
                <a:cs typeface="Times New Roman" panose="02020603050405020304" pitchFamily="18" charset="0"/>
              </a:rPr>
              <a:t>Sinh</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vật</a:t>
            </a:r>
            <a:r>
              <a:rPr lang="en-US" sz="2900" b="1" dirty="0">
                <a:solidFill>
                  <a:srgbClr val="FF0000"/>
                </a:solidFill>
                <a:latin typeface="Times New Roman" panose="02020603050405020304" pitchFamily="18" charset="0"/>
                <a:cs typeface="Times New Roman" panose="02020603050405020304" pitchFamily="18" charset="0"/>
              </a:rPr>
              <a:t> </a:t>
            </a:r>
            <a:r>
              <a:rPr lang="vi-VN" sz="2900" b="1" dirty="0" smtClean="0">
                <a:solidFill>
                  <a:srgbClr val="FF0000"/>
                </a:solidFill>
                <a:latin typeface="Times New Roman" panose="02020603050405020304" pitchFamily="18" charset="0"/>
                <a:cs typeface="Times New Roman" panose="02020603050405020304" pitchFamily="18" charset="0"/>
              </a:rPr>
              <a:t>x</a:t>
            </a:r>
            <a:r>
              <a:rPr lang="en-US" sz="2900" b="1" dirty="0" err="1" smtClean="0">
                <a:solidFill>
                  <a:srgbClr val="FF0000"/>
                </a:solidFill>
                <a:latin typeface="Times New Roman" panose="02020603050405020304" pitchFamily="18" charset="0"/>
                <a:cs typeface="Times New Roman" panose="02020603050405020304" pitchFamily="18" charset="0"/>
              </a:rPr>
              <a:t>ung</a:t>
            </a:r>
            <a:r>
              <a:rPr lang="en-US" sz="2900" b="1" dirty="0" smtClean="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quanh</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chúng</a:t>
            </a:r>
            <a:r>
              <a:rPr lang="en-US" sz="2900" b="1" dirty="0">
                <a:solidFill>
                  <a:srgbClr val="FF0000"/>
                </a:solidFill>
                <a:latin typeface="Times New Roman" panose="02020603050405020304" pitchFamily="18" charset="0"/>
                <a:cs typeface="Times New Roman" panose="02020603050405020304" pitchFamily="18" charset="0"/>
              </a:rPr>
              <a:t> ta </a:t>
            </a:r>
            <a:r>
              <a:rPr lang="en-US" sz="2900" b="1" dirty="0" err="1">
                <a:solidFill>
                  <a:srgbClr val="FF0000"/>
                </a:solidFill>
                <a:latin typeface="Times New Roman" panose="02020603050405020304" pitchFamily="18" charset="0"/>
                <a:cs typeface="Times New Roman" panose="02020603050405020304" pitchFamily="18" charset="0"/>
              </a:rPr>
              <a:t>được</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hình</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thành</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từ</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đơn</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vị</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cấu</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trúc</a:t>
            </a:r>
            <a:r>
              <a:rPr lang="en-US" sz="2900" b="1" dirty="0">
                <a:solidFill>
                  <a:srgbClr val="FF0000"/>
                </a:solidFill>
                <a:latin typeface="Times New Roman" panose="02020603050405020304" pitchFamily="18" charset="0"/>
                <a:cs typeface="Times New Roman" panose="02020603050405020304" pitchFamily="18" charset="0"/>
              </a:rPr>
              <a:t> </a:t>
            </a:r>
            <a:r>
              <a:rPr lang="en-US" sz="2900" b="1" dirty="0" err="1">
                <a:solidFill>
                  <a:srgbClr val="FF0000"/>
                </a:solidFill>
                <a:latin typeface="Times New Roman" panose="02020603050405020304" pitchFamily="18" charset="0"/>
                <a:cs typeface="Times New Roman" panose="02020603050405020304" pitchFamily="18" charset="0"/>
              </a:rPr>
              <a:t>nào</a:t>
            </a:r>
            <a:r>
              <a:rPr lang="en-US" sz="2900"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36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304801"/>
            <a:ext cx="8534400"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Tại sao đa phần các tế bào có kích thước nhỏ? (Kích thước nhỏ mang lại lợi thế gì cho tế bào?)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pic>
        <p:nvPicPr>
          <p:cNvPr id="3" name="Picture 2"/>
          <p:cNvPicPr>
            <a:picLocks noChangeAspect="1"/>
          </p:cNvPicPr>
          <p:nvPr/>
        </p:nvPicPr>
        <p:blipFill>
          <a:blip r:embed="rId2"/>
          <a:stretch>
            <a:fillRect/>
          </a:stretch>
        </p:blipFill>
        <p:spPr>
          <a:xfrm>
            <a:off x="1485297" y="3907275"/>
            <a:ext cx="9522823" cy="2400300"/>
          </a:xfrm>
          <a:prstGeom prst="rect">
            <a:avLst/>
          </a:prstGeom>
        </p:spPr>
      </p:pic>
      <p:pic>
        <p:nvPicPr>
          <p:cNvPr id="4" name="Picture 3">
            <a:extLst>
              <a:ext uri="{FF2B5EF4-FFF2-40B4-BE49-F238E27FC236}">
                <a16:creationId xmlns:a16="http://schemas.microsoft.com/office/drawing/2014/main" id="{DB24EA37-87EE-401E-A501-432F449533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7887" y1="14925" x2="64789" y2="26866"/>
                        <a14:backgroundMark x1="74648" y1="40299" x2="74648" y2="73134"/>
                      </a14:backgroundRemoval>
                    </a14:imgEffect>
                  </a14:imgLayer>
                </a14:imgProps>
              </a:ext>
              <a:ext uri="{28A0092B-C50C-407E-A947-70E740481C1C}">
                <a14:useLocalDpi xmlns:a14="http://schemas.microsoft.com/office/drawing/2010/main" val="0"/>
              </a:ext>
            </a:extLst>
          </a:blip>
          <a:stretch>
            <a:fillRect/>
          </a:stretch>
        </p:blipFill>
        <p:spPr>
          <a:xfrm>
            <a:off x="5863023" y="2152308"/>
            <a:ext cx="1107156" cy="957154"/>
          </a:xfrm>
          <a:prstGeom prst="rect">
            <a:avLst/>
          </a:prstGeom>
        </p:spPr>
      </p:pic>
      <p:pic>
        <p:nvPicPr>
          <p:cNvPr id="5" name="Picture 4">
            <a:extLst>
              <a:ext uri="{FF2B5EF4-FFF2-40B4-BE49-F238E27FC236}">
                <a16:creationId xmlns:a16="http://schemas.microsoft.com/office/drawing/2014/main" id="{B527D619-F635-482B-8215-D2C3EC07E3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46" b="98885" l="437" r="96507">
                        <a14:foregroundMark x1="5017" y1="29916" x2="4266" y2="31227"/>
                        <a14:foregroundMark x1="47162" y1="8178" x2="48908" y2="10781"/>
                        <a14:foregroundMark x1="48035" y1="6320" x2="52838" y2="8178"/>
                        <a14:foregroundMark x1="8297" y1="27509" x2="18777" y2="25279"/>
                        <a14:foregroundMark x1="8297" y1="25279" x2="10917" y2="23792"/>
                        <a14:foregroundMark x1="48908" y1="5948" x2="55895" y2="11152"/>
                        <a14:foregroundMark x1="48472" y1="5948" x2="50655" y2="8178"/>
                        <a14:foregroundMark x1="49345" y1="5948" x2="49345" y2="5948"/>
                        <a14:foregroundMark x1="43668" y1="8178" x2="48908" y2="6691"/>
                        <a14:foregroundMark x1="93607" y1="32454" x2="94251" y2="55850"/>
                        <a14:foregroundMark x1="93450" y1="26766" x2="93487" y2="28095"/>
                        <a14:foregroundMark x1="90393" y1="25651" x2="92875" y2="28234"/>
                        <a14:foregroundMark x1="92576" y1="26394" x2="93565" y2="28077"/>
                        <a14:foregroundMark x1="93013" y1="70882" x2="93013" y2="72119"/>
                        <a14:foregroundMark x1="90830" y1="52788" x2="90830" y2="72173"/>
                        <a14:foregroundMark x1="91703" y1="55019" x2="92901" y2="73382"/>
                        <a14:foregroundMark x1="93013" y1="28253" x2="93434" y2="73692"/>
                        <a14:foregroundMark x1="93886" y1="58364" x2="93886" y2="58364"/>
                        <a14:foregroundMark x1="93450" y1="61338" x2="93450" y2="61338"/>
                        <a14:foregroundMark x1="93013" y1="57993" x2="93013" y2="63941"/>
                        <a14:foregroundMark x1="93450" y1="27881" x2="92576" y2="46097"/>
                        <a14:foregroundMark x1="93886" y1="55762" x2="93450" y2="73978"/>
                        <a14:foregroundMark x1="93013" y1="56134" x2="94323" y2="70260"/>
                        <a14:foregroundMark x1="94323" y1="70260" x2="93013" y2="74349"/>
                        <a14:backgroundMark x1="1747" y1="33086" x2="2183" y2="75465"/>
                        <a14:backgroundMark x1="1310" y1="34201" x2="1310" y2="31227"/>
                        <a14:backgroundMark x1="5240" y1="24535" x2="9403" y2="23246"/>
                        <a14:backgroundMark x1="1310" y1="32714" x2="1747" y2="35688"/>
                        <a14:backgroundMark x1="2183" y1="33086" x2="2183" y2="33086"/>
                        <a14:backgroundMark x1="43979" y1="5948" x2="45531" y2="5177"/>
                        <a14:backgroundMark x1="32751" y1="11524" x2="43979" y2="5948"/>
                        <a14:backgroundMark x1="60174" y1="8050" x2="64192" y2="9665"/>
                        <a14:backgroundMark x1="31004" y1="91078" x2="46288" y2="97398"/>
                        <a14:backgroundMark x1="46288" y1="97398" x2="49365" y2="96509"/>
                        <a14:backgroundMark x1="10917" y1="81784" x2="6987" y2="79182"/>
                        <a14:backgroundMark x1="1310" y1="34944" x2="1310" y2="32342"/>
                        <a14:backgroundMark x1="96561" y1="75462" x2="96507" y2="76580"/>
                        <a14:backgroundMark x1="46288" y1="98513" x2="62882" y2="94424"/>
                        <a14:backgroundMark x1="62882" y1="94424" x2="96070" y2="75836"/>
                        <a14:backgroundMark x1="95347" y1="75452" x2="95197" y2="75836"/>
                        <a14:backgroundMark x1="1747" y1="33457" x2="1747" y2="34572"/>
                        <a14:backgroundMark x1="2183" y1="31970" x2="2183" y2="33829"/>
                        <a14:backgroundMark x1="1747" y1="30112" x2="3057" y2="31227"/>
                        <a14:backgroundMark x1="43668" y1="98513" x2="43668" y2="98513"/>
                        <a14:backgroundMark x1="43668" y1="98513" x2="43668" y2="98513"/>
                        <a14:backgroundMark x1="41048" y1="97770" x2="46725" y2="99628"/>
                        <a14:backgroundMark x1="1310" y1="31227" x2="1310" y2="34572"/>
                        <a14:backgroundMark x1="96070" y1="27509" x2="96220" y2="27977"/>
                        <a14:backgroundMark x1="93886" y1="80297" x2="96507" y2="77323"/>
                        <a14:backgroundMark x1="95197" y1="76952" x2="94760" y2="78439"/>
                        <a14:backgroundMark x1="93013" y1="76952" x2="93013" y2="76952"/>
                        <a14:backgroundMark x1="92140" y1="77323" x2="92140" y2="77323"/>
                        <a14:backgroundMark x1="92140" y1="76952" x2="92140" y2="76952"/>
                        <a14:backgroundMark x1="93013" y1="76580" x2="92140" y2="77695"/>
                        <a14:backgroundMark x1="93450" y1="77323" x2="93450" y2="77323"/>
                        <a14:backgroundMark x1="92140" y1="77695" x2="95197" y2="76208"/>
                        <a14:backgroundMark x1="93013" y1="78067" x2="94323" y2="76952"/>
                        <a14:backgroundMark x1="93886" y1="79182" x2="94323" y2="76580"/>
                        <a14:backgroundMark x1="93013" y1="80297" x2="94323" y2="76580"/>
                        <a14:backgroundMark x1="94323" y1="76580" x2="93886" y2="76952"/>
                        <a14:backgroundMark x1="93886" y1="76580" x2="93886" y2="76580"/>
                        <a14:backgroundMark x1="93450" y1="79554" x2="94323" y2="76580"/>
                        <a14:backgroundMark x1="94323" y1="76580" x2="96388" y2="75114"/>
                        <a14:backgroundMark x1="95100" y1="74822" x2="91266" y2="78810"/>
                      </a14:backgroundRemoval>
                    </a14:imgEffect>
                  </a14:imgLayer>
                </a14:imgProps>
              </a:ext>
              <a:ext uri="{28A0092B-C50C-407E-A947-70E740481C1C}">
                <a14:useLocalDpi xmlns:a14="http://schemas.microsoft.com/office/drawing/2010/main" val="0"/>
              </a:ext>
            </a:extLst>
          </a:blip>
          <a:stretch>
            <a:fillRect/>
          </a:stretch>
        </p:blipFill>
        <p:spPr>
          <a:xfrm>
            <a:off x="2761944" y="1922565"/>
            <a:ext cx="1685282" cy="1753436"/>
          </a:xfrm>
          <a:prstGeom prst="rect">
            <a:avLst/>
          </a:prstGeom>
        </p:spPr>
      </p:pic>
      <p:pic>
        <p:nvPicPr>
          <p:cNvPr id="6" name="Picture 5">
            <a:extLst>
              <a:ext uri="{FF2B5EF4-FFF2-40B4-BE49-F238E27FC236}">
                <a16:creationId xmlns:a16="http://schemas.microsoft.com/office/drawing/2014/main" id="{2704427A-176B-4A06-8DAE-7E29B3F81C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12" b="95156" l="4418" r="92369">
                        <a14:foregroundMark x1="7028" y1="71280" x2="9613" y2="74519"/>
                        <a14:foregroundMark x1="65863" y1="17647" x2="65863" y2="17647"/>
                        <a14:foregroundMark x1="67068" y1="18339" x2="67068" y2="18339"/>
                        <a14:foregroundMark x1="66667" y1="18339" x2="66667" y2="18339"/>
                        <a14:foregroundMark x1="65462" y1="17647" x2="65462" y2="17647"/>
                        <a14:foregroundMark x1="65462" y1="17647" x2="66667" y2="18685"/>
                        <a14:foregroundMark x1="59036" y1="15225" x2="62651" y2="16955"/>
                        <a14:foregroundMark x1="88606" y1="31959" x2="89558" y2="34256"/>
                        <a14:foregroundMark x1="87550" y1="29412" x2="87806" y2="30029"/>
                        <a14:foregroundMark x1="88043" y1="32340" x2="90361" y2="40830"/>
                        <a14:foregroundMark x1="87149" y1="29066" x2="87473" y2="30254"/>
                        <a14:backgroundMark x1="2811" y1="31142" x2="48996" y2="7612"/>
                        <a14:backgroundMark x1="2008" y1="30104" x2="3213" y2="30450"/>
                        <a14:backgroundMark x1="2811" y1="29758" x2="2008" y2="29412"/>
                        <a14:backgroundMark x1="2008" y1="31142" x2="2811" y2="30450"/>
                        <a14:backgroundMark x1="3213" y1="33218" x2="4418" y2="69550"/>
                        <a14:backgroundMark x1="10843" y1="80623" x2="12450" y2="80969"/>
                        <a14:backgroundMark x1="11245" y1="79585" x2="13655" y2="81315"/>
                        <a14:backgroundMark x1="11245" y1="79931" x2="11245" y2="79931"/>
                        <a14:backgroundMark x1="10442" y1="78893" x2="12450" y2="80277"/>
                        <a14:backgroundMark x1="12450" y1="79931" x2="10843" y2="78893"/>
                        <a14:backgroundMark x1="35743" y1="92042" x2="44177" y2="95156"/>
                        <a14:backgroundMark x1="48193" y1="96540" x2="58233" y2="92734"/>
                        <a14:backgroundMark x1="87550" y1="78201" x2="92771" y2="74394"/>
                        <a14:backgroundMark x1="92091" y1="40486" x2="93976" y2="74048"/>
                        <a14:backgroundMark x1="70257" y1="17647" x2="69097" y2="17040"/>
                        <a14:backgroundMark x1="71580" y1="18339" x2="70257" y2="17647"/>
                        <a14:backgroundMark x1="90763" y1="28374" x2="71580" y2="18339"/>
                        <a14:backgroundMark x1="60994" y1="13431" x2="49398" y2="5882"/>
                        <a14:backgroundMark x1="66447" y1="16981" x2="64211" y2="15525"/>
                        <a14:backgroundMark x1="91847" y1="28142" x2="91566" y2="27336"/>
                        <a14:backgroundMark x1="50201" y1="6920" x2="47791" y2="7266"/>
                        <a14:backgroundMark x1="1606" y1="29758" x2="2811" y2="27682"/>
                        <a14:backgroundMark x1="1606" y1="31142" x2="4016" y2="27682"/>
                        <a14:backgroundMark x1="3614" y1="70934" x2="3614" y2="69896"/>
                        <a14:backgroundMark x1="10442" y1="77855" x2="12450" y2="79931"/>
                        <a14:backgroundMark x1="42169" y1="95156" x2="46988" y2="95848"/>
                        <a14:backgroundMark x1="69937" y1="17647" x2="71084" y2="18339"/>
                        <a14:backgroundMark x1="69019" y1="17093" x2="69937" y2="17647"/>
                        <a14:backgroundMark x1="67068" y1="15917" x2="67571" y2="16220"/>
                        <a14:backgroundMark x1="51406" y1="95502" x2="48996" y2="96540"/>
                        <a14:backgroundMark x1="6827" y1="77163" x2="10442" y2="78893"/>
                        <a14:backgroundMark x1="2410" y1="67474" x2="2410" y2="71280"/>
                        <a14:backgroundMark x1="90763" y1="28028" x2="92369" y2="29412"/>
                      </a14:backgroundRemoval>
                    </a14:imgEffect>
                  </a14:imgLayer>
                </a14:imgProps>
              </a:ext>
              <a:ext uri="{28A0092B-C50C-407E-A947-70E740481C1C}">
                <a14:useLocalDpi xmlns:a14="http://schemas.microsoft.com/office/drawing/2010/main" val="0"/>
              </a:ext>
            </a:extLst>
          </a:blip>
          <a:stretch>
            <a:fillRect/>
          </a:stretch>
        </p:blipFill>
        <p:spPr>
          <a:xfrm>
            <a:off x="8423006" y="1867483"/>
            <a:ext cx="1799115" cy="1863600"/>
          </a:xfrm>
          <a:prstGeom prst="rect">
            <a:avLst/>
          </a:prstGeom>
        </p:spPr>
      </p:pic>
      <p:sp>
        <p:nvSpPr>
          <p:cNvPr id="7" name="TextBox 6">
            <a:extLst>
              <a:ext uri="{FF2B5EF4-FFF2-40B4-BE49-F238E27FC236}">
                <a16:creationId xmlns:a16="http://schemas.microsoft.com/office/drawing/2014/main" id="{EA25C1E2-72BB-7D45-A682-78C1705C485B}"/>
              </a:ext>
            </a:extLst>
          </p:cNvPr>
          <p:cNvSpPr txBox="1"/>
          <p:nvPr/>
        </p:nvSpPr>
        <p:spPr>
          <a:xfrm>
            <a:off x="4758191" y="306545"/>
            <a:ext cx="2828018" cy="584775"/>
          </a:xfrm>
          <a:prstGeom prst="rect">
            <a:avLst/>
          </a:prstGeom>
          <a:noFill/>
        </p:spPr>
        <p:txBody>
          <a:bodyPr wrap="none" rtlCol="0">
            <a:spAutoFit/>
          </a:bodyPr>
          <a:lstStyle/>
          <a:p>
            <a:r>
              <a:rPr lang="vi-VN" sz="3200" b="1" dirty="0" smtClean="0">
                <a:solidFill>
                  <a:srgbClr val="FF0000"/>
                </a:solidFill>
              </a:rPr>
              <a:t>EM CÓ BIẾT?</a:t>
            </a:r>
            <a:endParaRPr lang="en-VN" sz="3200" b="1" dirty="0">
              <a:solidFill>
                <a:srgbClr val="FF0000"/>
              </a:solidFill>
            </a:endParaRPr>
          </a:p>
        </p:txBody>
      </p:sp>
      <p:sp>
        <p:nvSpPr>
          <p:cNvPr id="8" name="Rectangle 7"/>
          <p:cNvSpPr/>
          <p:nvPr/>
        </p:nvSpPr>
        <p:spPr>
          <a:xfrm>
            <a:off x="1485297" y="1154351"/>
            <a:ext cx="10355774" cy="592022"/>
          </a:xfrm>
          <a:prstGeom prst="rect">
            <a:avLst/>
          </a:prstGeom>
        </p:spPr>
        <p:txBody>
          <a:bodyPr wrap="square">
            <a:spAutoFit/>
          </a:bodyPr>
          <a:lstStyle/>
          <a:p>
            <a:pPr algn="just">
              <a:lnSpc>
                <a:spcPct val="110000"/>
              </a:lnSpc>
            </a:pPr>
            <a:r>
              <a:rPr lang="vi-VN" sz="3200" b="1" dirty="0" smtClean="0">
                <a:solidFill>
                  <a:srgbClr val="000099"/>
                </a:solidFill>
                <a:latin typeface="Arial" panose="020B0604020202020204" pitchFamily="34" charset="0"/>
                <a:cs typeface="Arial" panose="020B0604020202020204" pitchFamily="34" charset="0"/>
              </a:rPr>
              <a:t>? Vì sao hầu hết các tế bào có kích thước nhỏ?</a:t>
            </a:r>
            <a:endParaRPr lang="en-US" sz="32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16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25C1E2-72BB-7D45-A682-78C1705C485B}"/>
              </a:ext>
            </a:extLst>
          </p:cNvPr>
          <p:cNvSpPr txBox="1"/>
          <p:nvPr/>
        </p:nvSpPr>
        <p:spPr>
          <a:xfrm>
            <a:off x="1005838" y="1606731"/>
            <a:ext cx="10463351" cy="1077218"/>
          </a:xfrm>
          <a:prstGeom prst="rect">
            <a:avLst/>
          </a:prstGeom>
          <a:noFill/>
        </p:spPr>
        <p:txBody>
          <a:bodyPr wrap="square" rtlCol="0">
            <a:spAutoFit/>
          </a:bodyPr>
          <a:lstStyle/>
          <a:p>
            <a:pPr algn="just"/>
            <a:r>
              <a:rPr lang="vi-VN" sz="3200" b="1" dirty="0">
                <a:latin typeface="Arial" panose="020B0604020202020204" pitchFamily="34" charset="0"/>
                <a:cs typeface="Arial" panose="020B0604020202020204" pitchFamily="34" charset="0"/>
              </a:rPr>
              <a:t>- Quan sát, đo và vẽ hình dạng của quả trứng già, trứng vịt, tép cam, chanh, bưởi.</a:t>
            </a: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25C1E2-72BB-7D45-A682-78C1705C485B}"/>
              </a:ext>
            </a:extLst>
          </p:cNvPr>
          <p:cNvSpPr txBox="1"/>
          <p:nvPr/>
        </p:nvSpPr>
        <p:spPr>
          <a:xfrm>
            <a:off x="4646285" y="678225"/>
            <a:ext cx="2646878" cy="646331"/>
          </a:xfrm>
          <a:prstGeom prst="rect">
            <a:avLst/>
          </a:prstGeom>
          <a:noFill/>
        </p:spPr>
        <p:txBody>
          <a:bodyPr wrap="none" rtlCol="0">
            <a:spAutoFit/>
          </a:bodyPr>
          <a:lstStyle/>
          <a:p>
            <a:r>
              <a:rPr lang="vi-VN" sz="3600" b="1" dirty="0">
                <a:solidFill>
                  <a:srgbClr val="FF0000"/>
                </a:solidFill>
              </a:rPr>
              <a:t>VẬN DỤNG</a:t>
            </a:r>
            <a:endParaRPr lang="en-VN" sz="3600" b="1" dirty="0">
              <a:solidFill>
                <a:srgbClr val="FF0000"/>
              </a:solidFill>
            </a:endParaRPr>
          </a:p>
        </p:txBody>
      </p:sp>
      <p:pic>
        <p:nvPicPr>
          <p:cNvPr id="4" name="Picture 3">
            <a:extLst>
              <a:ext uri="{FF2B5EF4-FFF2-40B4-BE49-F238E27FC236}">
                <a16:creationId xmlns:a16="http://schemas.microsoft.com/office/drawing/2014/main" id="{2D6582AF-2AA3-43DC-9183-9A5C3389BCBF}"/>
              </a:ext>
            </a:extLst>
          </p:cNvPr>
          <p:cNvPicPr>
            <a:picLocks noChangeAspect="1"/>
          </p:cNvPicPr>
          <p:nvPr/>
        </p:nvPicPr>
        <p:blipFill rotWithShape="1">
          <a:blip r:embed="rId2">
            <a:extLst>
              <a:ext uri="{28A0092B-C50C-407E-A947-70E740481C1C}">
                <a14:useLocalDpi xmlns:a14="http://schemas.microsoft.com/office/drawing/2010/main" val="0"/>
              </a:ext>
            </a:extLst>
          </a:blip>
          <a:srcRect l="6797" t="1" r="11640" b="-4397"/>
          <a:stretch/>
        </p:blipFill>
        <p:spPr>
          <a:xfrm>
            <a:off x="6696891" y="3507379"/>
            <a:ext cx="3856046" cy="2961323"/>
          </a:xfrm>
          <a:prstGeom prst="ellipse">
            <a:avLst/>
          </a:prstGeom>
          <a:ln>
            <a:noFill/>
          </a:ln>
          <a:effectLst>
            <a:softEdge rad="112500"/>
          </a:effectLst>
        </p:spPr>
      </p:pic>
      <p:pic>
        <p:nvPicPr>
          <p:cNvPr id="5" name="Picture 4">
            <a:extLst>
              <a:ext uri="{FF2B5EF4-FFF2-40B4-BE49-F238E27FC236}">
                <a16:creationId xmlns:a16="http://schemas.microsoft.com/office/drawing/2014/main" id="{81663F1C-55CC-464B-9A03-E5A197B90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3" y="3583580"/>
            <a:ext cx="3451825" cy="2808923"/>
          </a:xfrm>
          <a:prstGeom prst="ellipse">
            <a:avLst/>
          </a:prstGeom>
          <a:ln>
            <a:noFill/>
          </a:ln>
          <a:effectLst>
            <a:softEdge rad="112500"/>
          </a:effectLst>
        </p:spPr>
      </p:pic>
    </p:spTree>
    <p:extLst>
      <p:ext uri="{BB962C8B-B14F-4D97-AF65-F5344CB8AC3E}">
        <p14:creationId xmlns:p14="http://schemas.microsoft.com/office/powerpoint/2010/main" val="2192378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25C1E2-72BB-7D45-A682-78C1705C485B}"/>
              </a:ext>
            </a:extLst>
          </p:cNvPr>
          <p:cNvSpPr txBox="1"/>
          <p:nvPr/>
        </p:nvSpPr>
        <p:spPr>
          <a:xfrm>
            <a:off x="3668485" y="812076"/>
            <a:ext cx="4988866" cy="646331"/>
          </a:xfrm>
          <a:prstGeom prst="rect">
            <a:avLst/>
          </a:prstGeom>
          <a:noFill/>
        </p:spPr>
        <p:txBody>
          <a:bodyPr wrap="none" rtlCol="0">
            <a:spAutoFit/>
          </a:bodyPr>
          <a:lstStyle/>
          <a:p>
            <a:r>
              <a:rPr lang="vi-VN" sz="3600" b="1" dirty="0">
                <a:solidFill>
                  <a:srgbClr val="FF0000"/>
                </a:solidFill>
              </a:rPr>
              <a:t>HƯỚNG DẪN VỀ NHÀ</a:t>
            </a:r>
            <a:endParaRPr lang="en-VN" sz="3600" b="1" dirty="0">
              <a:solidFill>
                <a:srgbClr val="FF0000"/>
              </a:solidFill>
            </a:endParaRPr>
          </a:p>
        </p:txBody>
      </p:sp>
      <p:sp>
        <p:nvSpPr>
          <p:cNvPr id="3" name="TextBox 2">
            <a:extLst>
              <a:ext uri="{FF2B5EF4-FFF2-40B4-BE49-F238E27FC236}">
                <a16:creationId xmlns:a16="http://schemas.microsoft.com/office/drawing/2014/main" id="{EA25C1E2-72BB-7D45-A682-78C1705C485B}"/>
              </a:ext>
            </a:extLst>
          </p:cNvPr>
          <p:cNvSpPr txBox="1"/>
          <p:nvPr/>
        </p:nvSpPr>
        <p:spPr>
          <a:xfrm>
            <a:off x="961151" y="1815738"/>
            <a:ext cx="10338220" cy="2062103"/>
          </a:xfrm>
          <a:prstGeom prst="rect">
            <a:avLst/>
          </a:prstGeom>
          <a:noFill/>
        </p:spPr>
        <p:txBody>
          <a:bodyPr wrap="square" rtlCol="0">
            <a:spAutoFit/>
          </a:bodyPr>
          <a:lstStyle/>
          <a:p>
            <a:pPr marL="457200" indent="-457200" algn="just">
              <a:buFontTx/>
              <a:buChar char="-"/>
            </a:pPr>
            <a:r>
              <a:rPr lang="vi-VN" sz="3200" b="1" dirty="0">
                <a:latin typeface="Arial" panose="020B0604020202020204" pitchFamily="34" charset="0"/>
                <a:cs typeface="Arial" panose="020B0604020202020204" pitchFamily="34" charset="0"/>
              </a:rPr>
              <a:t>Học bài, ôn lại bài</a:t>
            </a:r>
          </a:p>
          <a:p>
            <a:pPr marL="457200" indent="-457200" algn="just">
              <a:buFontTx/>
              <a:buChar char="-"/>
            </a:pPr>
            <a:r>
              <a:rPr lang="vi-VN" sz="3200" b="1" dirty="0">
                <a:latin typeface="Arial" panose="020B0604020202020204" pitchFamily="34" charset="0"/>
                <a:cs typeface="Arial" panose="020B0604020202020204" pitchFamily="34" charset="0"/>
              </a:rPr>
              <a:t>Đọc mục “Em có biết”</a:t>
            </a:r>
          </a:p>
          <a:p>
            <a:pPr algn="just"/>
            <a:r>
              <a:rPr lang="vi-VN" sz="3200" b="1" dirty="0" smtClean="0">
                <a:latin typeface="Arial" panose="020B0604020202020204" pitchFamily="34" charset="0"/>
                <a:cs typeface="Arial" panose="020B0604020202020204" pitchFamily="34" charset="0"/>
              </a:rPr>
              <a:t>- Đọc </a:t>
            </a:r>
            <a:r>
              <a:rPr lang="vi-VN" sz="3200" b="1" dirty="0">
                <a:latin typeface="Arial" panose="020B0604020202020204" pitchFamily="34" charset="0"/>
                <a:cs typeface="Arial" panose="020B0604020202020204" pitchFamily="34" charset="0"/>
              </a:rPr>
              <a:t>và tìm hiểu trước bài mới. Bài 19: Cấu tạo và chức năng các thành phần của tế bào</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26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629" y="70654"/>
            <a:ext cx="12148458" cy="6643655"/>
          </a:xfrm>
          <a:prstGeom prst="rect">
            <a:avLst/>
          </a:prstGeom>
        </p:spPr>
      </p:pic>
      <p:sp>
        <p:nvSpPr>
          <p:cNvPr id="2" name="TextBox 1"/>
          <p:cNvSpPr txBox="1"/>
          <p:nvPr/>
        </p:nvSpPr>
        <p:spPr>
          <a:xfrm>
            <a:off x="1698171" y="1405011"/>
            <a:ext cx="705395" cy="584775"/>
          </a:xfrm>
          <a:prstGeom prst="rect">
            <a:avLst/>
          </a:prstGeom>
          <a:noFill/>
        </p:spPr>
        <p:txBody>
          <a:bodyPr wrap="square" rtlCol="0">
            <a:spAutoFit/>
          </a:bodyPr>
          <a:lstStyle/>
          <a:p>
            <a:r>
              <a:rPr lang="vi-VN" sz="3200" b="1" dirty="0" smtClean="0">
                <a:solidFill>
                  <a:schemeClr val="accent6">
                    <a:lumMod val="75000"/>
                  </a:schemeClr>
                </a:solidFill>
              </a:rPr>
              <a:t>18</a:t>
            </a:r>
            <a:endParaRPr lang="en-US" sz="3200" b="1" dirty="0">
              <a:solidFill>
                <a:schemeClr val="accent6">
                  <a:lumMod val="75000"/>
                </a:schemeClr>
              </a:solidFill>
            </a:endParaRPr>
          </a:p>
        </p:txBody>
      </p:sp>
      <p:sp>
        <p:nvSpPr>
          <p:cNvPr id="5" name="Title 1"/>
          <p:cNvSpPr txBox="1">
            <a:spLocks/>
          </p:cNvSpPr>
          <p:nvPr/>
        </p:nvSpPr>
        <p:spPr>
          <a:xfrm>
            <a:off x="2717075" y="669240"/>
            <a:ext cx="9170125" cy="1471542"/>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vi-VN" sz="3600" b="1" dirty="0" smtClean="0">
                <a:solidFill>
                  <a:srgbClr val="FF0000"/>
                </a:solidFill>
                <a:latin typeface="Times New Roman" panose="02020603050405020304" pitchFamily="18" charset="0"/>
                <a:ea typeface="Canon" pitchFamily="2" charset="0"/>
                <a:cs typeface="Times New Roman" panose="02020603050405020304" pitchFamily="18" charset="0"/>
              </a:rPr>
              <a:t>TIẾT 44 + 45: Bài 18:</a:t>
            </a:r>
          </a:p>
          <a:p>
            <a:pPr algn="ctr">
              <a:lnSpc>
                <a:spcPct val="120000"/>
              </a:lnSpc>
            </a:pPr>
            <a:r>
              <a:rPr lang="vi-VN" sz="3600" b="1" dirty="0" smtClean="0">
                <a:solidFill>
                  <a:srgbClr val="FF0000"/>
                </a:solidFill>
                <a:latin typeface="Times New Roman" panose="02020603050405020304" pitchFamily="18" charset="0"/>
                <a:ea typeface="Canon" pitchFamily="2" charset="0"/>
                <a:cs typeface="Times New Roman" panose="02020603050405020304" pitchFamily="18" charset="0"/>
              </a:rPr>
              <a:t>TẾ BÀO – ĐƠN VỊ CƠ BẢN CỦA SỰ SỐNG</a:t>
            </a:r>
            <a:endParaRPr lang="en-US" sz="3600" b="1" dirty="0">
              <a:solidFill>
                <a:srgbClr val="FF0000"/>
              </a:solidFill>
              <a:latin typeface="Canon" pitchFamily="2" charset="0"/>
              <a:ea typeface="Canon" pitchFamily="2" charset="0"/>
              <a:cs typeface="Times New Roman" panose="02020603050405020304" pitchFamily="18" charset="0"/>
            </a:endParaRPr>
          </a:p>
        </p:txBody>
      </p:sp>
    </p:spTree>
    <p:extLst>
      <p:ext uri="{BB962C8B-B14F-4D97-AF65-F5344CB8AC3E}">
        <p14:creationId xmlns:p14="http://schemas.microsoft.com/office/powerpoint/2010/main" val="39660908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40464" y="300445"/>
            <a:ext cx="8778240" cy="8204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smtClean="0">
                <a:solidFill>
                  <a:srgbClr val="FF0000"/>
                </a:solidFill>
              </a:rPr>
              <a:t>I. Tế </a:t>
            </a:r>
            <a:r>
              <a:rPr lang="vi-VN" sz="3600" b="1" dirty="0">
                <a:solidFill>
                  <a:srgbClr val="FF0000"/>
                </a:solidFill>
              </a:rPr>
              <a:t>bào là gì?</a:t>
            </a:r>
            <a:endParaRPr lang="en-US" sz="3600" b="1" dirty="0">
              <a:solidFill>
                <a:srgbClr val="FF0000"/>
              </a:solidFill>
            </a:endParaRPr>
          </a:p>
        </p:txBody>
      </p:sp>
      <p:pic>
        <p:nvPicPr>
          <p:cNvPr id="8" name="Picture 7"/>
          <p:cNvPicPr>
            <a:picLocks noChangeAspect="1"/>
          </p:cNvPicPr>
          <p:nvPr/>
        </p:nvPicPr>
        <p:blipFill>
          <a:blip r:embed="rId2"/>
          <a:stretch>
            <a:fillRect/>
          </a:stretch>
        </p:blipFill>
        <p:spPr>
          <a:xfrm>
            <a:off x="783771" y="2086240"/>
            <a:ext cx="10561414" cy="4196994"/>
          </a:xfrm>
          <a:prstGeom prst="rect">
            <a:avLst/>
          </a:prstGeom>
        </p:spPr>
      </p:pic>
    </p:spTree>
    <p:extLst>
      <p:ext uri="{BB962C8B-B14F-4D97-AF65-F5344CB8AC3E}">
        <p14:creationId xmlns:p14="http://schemas.microsoft.com/office/powerpoint/2010/main" val="3283349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2806" y="491557"/>
            <a:ext cx="2330317" cy="155257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72" y="628650"/>
            <a:ext cx="2059514" cy="1278388"/>
          </a:xfrm>
          <a:prstGeom prst="rect">
            <a:avLst/>
          </a:prstGeom>
        </p:spPr>
      </p:pic>
      <p:pic>
        <p:nvPicPr>
          <p:cNvPr id="7" name="Picture 6"/>
          <p:cNvPicPr>
            <a:picLocks noChangeAspect="1"/>
          </p:cNvPicPr>
          <p:nvPr/>
        </p:nvPicPr>
        <p:blipFill>
          <a:blip r:embed="rId4"/>
          <a:stretch>
            <a:fillRect/>
          </a:stretch>
        </p:blipFill>
        <p:spPr>
          <a:xfrm rot="16200000">
            <a:off x="852017" y="2181889"/>
            <a:ext cx="1684596" cy="218679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6090" y="2432987"/>
            <a:ext cx="2543382" cy="1985368"/>
          </a:xfrm>
          <a:prstGeom prst="rect">
            <a:avLst/>
          </a:prstGeom>
        </p:spPr>
      </p:pic>
      <p:pic>
        <p:nvPicPr>
          <p:cNvPr id="11" name="Picture 10"/>
          <p:cNvPicPr>
            <a:picLocks noChangeAspect="1"/>
          </p:cNvPicPr>
          <p:nvPr/>
        </p:nvPicPr>
        <p:blipFill>
          <a:blip r:embed="rId6"/>
          <a:stretch>
            <a:fillRect/>
          </a:stretch>
        </p:blipFill>
        <p:spPr>
          <a:xfrm>
            <a:off x="657260" y="4760520"/>
            <a:ext cx="1557303" cy="1525980"/>
          </a:xfrm>
          <a:prstGeom prst="rect">
            <a:avLst/>
          </a:prstGeom>
        </p:spPr>
      </p:pic>
      <p:pic>
        <p:nvPicPr>
          <p:cNvPr id="12" name="Picture 11"/>
          <p:cNvPicPr>
            <a:picLocks noChangeAspect="1"/>
          </p:cNvPicPr>
          <p:nvPr/>
        </p:nvPicPr>
        <p:blipFill>
          <a:blip r:embed="rId7"/>
          <a:stretch>
            <a:fillRect/>
          </a:stretch>
        </p:blipFill>
        <p:spPr>
          <a:xfrm>
            <a:off x="2055786" y="4927953"/>
            <a:ext cx="1316064" cy="1244247"/>
          </a:xfrm>
          <a:prstGeom prst="rect">
            <a:avLst/>
          </a:prstGeom>
        </p:spPr>
      </p:pic>
      <p:cxnSp>
        <p:nvCxnSpPr>
          <p:cNvPr id="14" name="Straight Arrow Connector 13"/>
          <p:cNvCxnSpPr/>
          <p:nvPr/>
        </p:nvCxnSpPr>
        <p:spPr>
          <a:xfrm>
            <a:off x="2937730" y="1385888"/>
            <a:ext cx="4129087" cy="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787712" y="902569"/>
            <a:ext cx="4429125" cy="461665"/>
          </a:xfrm>
          <a:prstGeom prst="rect">
            <a:avLst/>
          </a:prstGeom>
          <a:noFill/>
        </p:spPr>
        <p:txBody>
          <a:bodyPr wrap="square" rtlCol="0">
            <a:spAutoFit/>
          </a:bodyPr>
          <a:lstStyle/>
          <a:p>
            <a:pPr algn="ctr"/>
            <a:r>
              <a:rPr lang="vi-VN" sz="2400" b="1" dirty="0" smtClean="0"/>
              <a:t>Là đơn vị cơ sở cấu tạo nên</a:t>
            </a:r>
            <a:endParaRPr lang="en-US" sz="2400" b="1" dirty="0"/>
          </a:p>
        </p:txBody>
      </p:sp>
      <p:cxnSp>
        <p:nvCxnSpPr>
          <p:cNvPr id="18" name="Straight Arrow Connector 17"/>
          <p:cNvCxnSpPr/>
          <p:nvPr/>
        </p:nvCxnSpPr>
        <p:spPr>
          <a:xfrm>
            <a:off x="2937730" y="3531959"/>
            <a:ext cx="4129087" cy="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787712" y="3048640"/>
            <a:ext cx="4429125" cy="461665"/>
          </a:xfrm>
          <a:prstGeom prst="rect">
            <a:avLst/>
          </a:prstGeom>
          <a:noFill/>
        </p:spPr>
        <p:txBody>
          <a:bodyPr wrap="square" rtlCol="0">
            <a:spAutoFit/>
          </a:bodyPr>
          <a:lstStyle/>
          <a:p>
            <a:pPr algn="ctr"/>
            <a:r>
              <a:rPr lang="vi-VN" sz="2400" b="1" dirty="0" smtClean="0"/>
              <a:t>Là đơn vị cơ sở cấu tạo nên</a:t>
            </a:r>
            <a:endParaRPr lang="en-US" sz="2400" b="1" dirty="0"/>
          </a:p>
        </p:txBody>
      </p:sp>
      <p:cxnSp>
        <p:nvCxnSpPr>
          <p:cNvPr id="20" name="Straight Arrow Connector 19"/>
          <p:cNvCxnSpPr/>
          <p:nvPr/>
        </p:nvCxnSpPr>
        <p:spPr>
          <a:xfrm>
            <a:off x="3521868" y="5547764"/>
            <a:ext cx="4129087" cy="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71850" y="5064445"/>
            <a:ext cx="4429125" cy="461665"/>
          </a:xfrm>
          <a:prstGeom prst="rect">
            <a:avLst/>
          </a:prstGeom>
          <a:noFill/>
        </p:spPr>
        <p:txBody>
          <a:bodyPr wrap="square" rtlCol="0">
            <a:spAutoFit/>
          </a:bodyPr>
          <a:lstStyle/>
          <a:p>
            <a:pPr algn="ctr"/>
            <a:r>
              <a:rPr lang="vi-VN" sz="2400" b="1" dirty="0" smtClean="0">
                <a:solidFill>
                  <a:srgbClr val="FF0000"/>
                </a:solidFill>
              </a:rPr>
              <a:t>Tế bào là gì?</a:t>
            </a:r>
            <a:endParaRPr lang="en-US" sz="2400" b="1" dirty="0">
              <a:solidFill>
                <a:srgbClr val="FF0000"/>
              </a:solidFill>
            </a:endParaRPr>
          </a:p>
        </p:txBody>
      </p:sp>
      <p:pic>
        <p:nvPicPr>
          <p:cNvPr id="22" name="Picture 21"/>
          <p:cNvPicPr>
            <a:picLocks noChangeAspect="1"/>
          </p:cNvPicPr>
          <p:nvPr/>
        </p:nvPicPr>
        <p:blipFill>
          <a:blip r:embed="rId8"/>
          <a:stretch>
            <a:fillRect/>
          </a:stretch>
        </p:blipFill>
        <p:spPr>
          <a:xfrm>
            <a:off x="8015580" y="4631681"/>
            <a:ext cx="1494179" cy="1858613"/>
          </a:xfrm>
          <a:prstGeom prst="rect">
            <a:avLst/>
          </a:prstGeom>
        </p:spPr>
      </p:pic>
    </p:spTree>
    <p:extLst>
      <p:ext uri="{BB962C8B-B14F-4D97-AF65-F5344CB8AC3E}">
        <p14:creationId xmlns:p14="http://schemas.microsoft.com/office/powerpoint/2010/main" val="374712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6847" y="5877046"/>
            <a:ext cx="10275978" cy="46649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vi-VN" sz="3600" b="1" dirty="0" smtClean="0">
                <a:solidFill>
                  <a:srgbClr val="FF0000"/>
                </a:solidFill>
                <a:latin typeface="Times New Roman" panose="02020603050405020304" pitchFamily="18" charset="0"/>
                <a:ea typeface="Canon" pitchFamily="2" charset="0"/>
                <a:cs typeface="Times New Roman" panose="02020603050405020304" pitchFamily="18" charset="0"/>
              </a:rPr>
              <a:t>Tế bào là đơn vị cơ sở cấu tạo nên cơ thể sống</a:t>
            </a:r>
            <a:endParaRPr lang="en-US" sz="3600" b="1" dirty="0">
              <a:solidFill>
                <a:srgbClr val="FF0000"/>
              </a:solidFill>
              <a:latin typeface="Canon" pitchFamily="2" charset="0"/>
              <a:ea typeface="Canon" pitchFamily="2" charset="0"/>
              <a:cs typeface="Times New Roman" panose="02020603050405020304" pitchFamily="18" charset="0"/>
            </a:endParaRPr>
          </a:p>
        </p:txBody>
      </p:sp>
      <p:sp>
        <p:nvSpPr>
          <p:cNvPr id="5" name="Rectangle 4"/>
          <p:cNvSpPr/>
          <p:nvPr/>
        </p:nvSpPr>
        <p:spPr>
          <a:xfrm>
            <a:off x="5076556" y="3450729"/>
            <a:ext cx="1800225" cy="64293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solidFill>
                  <a:schemeClr val="tx1"/>
                </a:solidFill>
                <a:latin typeface="Arial" panose="020B0604020202020204" pitchFamily="34" charset="0"/>
                <a:cs typeface="Arial" panose="020B0604020202020204" pitchFamily="34" charset="0"/>
              </a:rPr>
              <a:t>TẾ BÀO</a:t>
            </a:r>
            <a:endParaRPr lang="en-US" sz="2800" b="1"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95127" y="670401"/>
            <a:ext cx="2982821" cy="2352675"/>
          </a:xfrm>
          <a:prstGeom prst="rect">
            <a:avLst/>
          </a:prstGeom>
        </p:spPr>
      </p:pic>
      <p:pic>
        <p:nvPicPr>
          <p:cNvPr id="7" name="Picture 6"/>
          <p:cNvPicPr>
            <a:picLocks noChangeAspect="1"/>
          </p:cNvPicPr>
          <p:nvPr/>
        </p:nvPicPr>
        <p:blipFill>
          <a:blip r:embed="rId3"/>
          <a:stretch>
            <a:fillRect/>
          </a:stretch>
        </p:blipFill>
        <p:spPr>
          <a:xfrm>
            <a:off x="8881530" y="534697"/>
            <a:ext cx="3190874" cy="21953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85" y="3450729"/>
            <a:ext cx="2664028" cy="22464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7213" y="3674286"/>
            <a:ext cx="2979509" cy="2074172"/>
          </a:xfrm>
          <a:prstGeom prst="rect">
            <a:avLst/>
          </a:prstGeom>
        </p:spPr>
      </p:pic>
      <p:cxnSp>
        <p:nvCxnSpPr>
          <p:cNvPr id="10" name="Straight Arrow Connector 9"/>
          <p:cNvCxnSpPr/>
          <p:nvPr/>
        </p:nvCxnSpPr>
        <p:spPr>
          <a:xfrm flipV="1">
            <a:off x="6970746" y="2538292"/>
            <a:ext cx="1828697" cy="1135994"/>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961163" y="3981283"/>
            <a:ext cx="1939950" cy="1261576"/>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831380" y="2747894"/>
            <a:ext cx="2191388" cy="98736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970313" y="3981283"/>
            <a:ext cx="2017605" cy="1086969"/>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a:stretch>
            <a:fillRect/>
          </a:stretch>
        </p:blipFill>
        <p:spPr>
          <a:xfrm>
            <a:off x="4214191" y="0"/>
            <a:ext cx="3631096" cy="3143731"/>
          </a:xfrm>
          <a:prstGeom prst="rect">
            <a:avLst/>
          </a:prstGeom>
        </p:spPr>
      </p:pic>
    </p:spTree>
    <p:extLst>
      <p:ext uri="{BB962C8B-B14F-4D97-AF65-F5344CB8AC3E}">
        <p14:creationId xmlns:p14="http://schemas.microsoft.com/office/powerpoint/2010/main" val="135670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5" y="550863"/>
            <a:ext cx="10515600" cy="606425"/>
          </a:xfrm>
        </p:spPr>
        <p:txBody>
          <a:bodyPr>
            <a:normAutofit/>
          </a:bodyPr>
          <a:lstStyle/>
          <a:p>
            <a:pPr algn="ctr"/>
            <a:r>
              <a:rPr lang="vi-VN" sz="3600" b="1" dirty="0" smtClean="0">
                <a:solidFill>
                  <a:srgbClr val="FF0000"/>
                </a:solidFill>
              </a:rPr>
              <a:t>Tế bào thực hiện những chức năng gì?</a:t>
            </a:r>
            <a:endParaRPr lang="en-US" sz="3600" b="1" dirty="0">
              <a:solidFill>
                <a:srgbClr val="FF0000"/>
              </a:solidFill>
            </a:endParaRPr>
          </a:p>
        </p:txBody>
      </p:sp>
      <p:pic>
        <p:nvPicPr>
          <p:cNvPr id="4" name="Picture 3"/>
          <p:cNvPicPr>
            <a:picLocks noChangeAspect="1"/>
          </p:cNvPicPr>
          <p:nvPr/>
        </p:nvPicPr>
        <p:blipFill>
          <a:blip r:embed="rId2"/>
          <a:stretch>
            <a:fillRect/>
          </a:stretch>
        </p:blipFill>
        <p:spPr>
          <a:xfrm>
            <a:off x="4073296" y="1451818"/>
            <a:ext cx="2771740" cy="2715990"/>
          </a:xfrm>
          <a:prstGeom prst="rect">
            <a:avLst/>
          </a:prstGeom>
        </p:spPr>
      </p:pic>
      <p:pic>
        <p:nvPicPr>
          <p:cNvPr id="5" name="Picture 4"/>
          <p:cNvPicPr>
            <a:picLocks noChangeAspect="1"/>
          </p:cNvPicPr>
          <p:nvPr/>
        </p:nvPicPr>
        <p:blipFill>
          <a:blip r:embed="rId3"/>
          <a:stretch>
            <a:fillRect/>
          </a:stretch>
        </p:blipFill>
        <p:spPr>
          <a:xfrm>
            <a:off x="7583005" y="1490259"/>
            <a:ext cx="2530502" cy="239241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92" y="1290303"/>
            <a:ext cx="3039019" cy="3039019"/>
          </a:xfrm>
          <a:prstGeom prst="ellipse">
            <a:avLst/>
          </a:prstGeom>
          <a:ln>
            <a:noFill/>
          </a:ln>
          <a:effectLst>
            <a:softEdge rad="112500"/>
          </a:effectLst>
        </p:spPr>
      </p:pic>
      <p:sp>
        <p:nvSpPr>
          <p:cNvPr id="3" name="Right Arrow 2"/>
          <p:cNvSpPr/>
          <p:nvPr/>
        </p:nvSpPr>
        <p:spPr>
          <a:xfrm>
            <a:off x="557214" y="4415246"/>
            <a:ext cx="11215686" cy="1737360"/>
          </a:xfrm>
          <a:prstGeom prst="rightArrow">
            <a:avLst/>
          </a:prstGeom>
          <a:solidFill>
            <a:srgbClr val="A0D56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chemeClr val="tx1"/>
                </a:solidFill>
              </a:rPr>
              <a:t>Em hãy trả lời các câu hỏi sau và ghi nhớ các chức năng của tế bào nhé!</a:t>
            </a:r>
            <a:endParaRPr lang="en-US" sz="2400" b="1" dirty="0">
              <a:solidFill>
                <a:schemeClr val="tx1"/>
              </a:solidFill>
            </a:endParaRPr>
          </a:p>
        </p:txBody>
      </p:sp>
    </p:spTree>
    <p:extLst>
      <p:ext uri="{BB962C8B-B14F-4D97-AF65-F5344CB8AC3E}">
        <p14:creationId xmlns:p14="http://schemas.microsoft.com/office/powerpoint/2010/main" val="378905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77045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1411</TotalTime>
  <Words>1428</Words>
  <Application>Microsoft Office PowerPoint</Application>
  <PresentationFormat>Widescreen</PresentationFormat>
  <Paragraphs>197</Paragraphs>
  <Slides>42</Slides>
  <Notes>1</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#9Slide02 Tieu de rat dai 01</vt:lpstr>
      <vt:lpstr>Arial</vt:lpstr>
      <vt:lpstr>Calibri</vt:lpstr>
      <vt:lpstr>Calibri Light</vt:lpstr>
      <vt:lpstr>Canon</vt:lpstr>
      <vt:lpstr>Courier New</vt:lpstr>
      <vt:lpstr>Times New Roman</vt:lpstr>
      <vt:lpstr>Office Theme</vt:lpstr>
      <vt:lpstr>CHƯƠNG V TẾ BÀO</vt:lpstr>
      <vt:lpstr>KHỞI ĐỘNG</vt:lpstr>
      <vt:lpstr>PowerPoint Presentation</vt:lpstr>
      <vt:lpstr>PowerPoint Presentation</vt:lpstr>
      <vt:lpstr>PowerPoint Presentation</vt:lpstr>
      <vt:lpstr>PowerPoint Presentation</vt:lpstr>
      <vt:lpstr>PowerPoint Presentation</vt:lpstr>
      <vt:lpstr>PowerPoint Presentation</vt:lpstr>
      <vt:lpstr>Tế bào thực hiện những chức năng gì?</vt:lpstr>
      <vt:lpstr>HOẠT ĐỘNG NHÓM</vt:lpstr>
      <vt:lpstr>Câu 1: Tế bào lấy các chất cần thiết và thải bỏ các chất không cần thiết ra môi trường là đang thực hiện chức năng gì?</vt:lpstr>
      <vt:lpstr>PowerPoint Presentation</vt:lpstr>
      <vt:lpstr>Câu 3: Khi tế bào lớn lên và phân chia sẽ giúp cơ thể sống lớn lên và thay đổi hằng ngày. Vậy tế bào thực hiện chức năng gì?</vt:lpstr>
      <vt:lpstr>Câu 4: Khi đến tuổi trưởng thành các tế bào sinh dục sẽ phân chia tạo ra trứng và tinh trùng. Các tế bào này kết hợp với nhau để tạo ra các cơ thể con mới. Đó là chức năng gì của tế bào?</vt:lpstr>
      <vt:lpstr>Câu 5: Ví dụ: các tế bào ở mắt cảm thụ ánh sáng, từ đó thực hiện các phản ứng phù hợp để thích nghi với môi trường. Ví dụ trên thể hiện chức năng gì của tế bào?</vt:lpstr>
      <vt:lpstr>Tế bào thực hiện những chức năng gì?</vt:lpstr>
      <vt:lpstr>Tế bào thực hiện những chức năng gì?</vt:lpstr>
      <vt:lpstr>PowerPoint Presentation</vt:lpstr>
      <vt:lpstr>PowerPoint Presentation</vt:lpstr>
      <vt:lpstr>=&gt; Tế bào là đơn vị cơ sở của sự sống</vt:lpstr>
      <vt:lpstr>PowerPoint Presentation</vt:lpstr>
      <vt:lpstr>HƯỚNG DẪN VỀ NHÀ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=&gt; Tế bào là đơn vị cơ sở của sự sống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TẾ BÀO- ĐƠN VỊ CƠ BẢN CỦA SỰ SỐNG</dc:title>
  <dc:creator>Microsoft account</dc:creator>
  <cp:lastModifiedBy>Admin</cp:lastModifiedBy>
  <cp:revision>107</cp:revision>
  <dcterms:created xsi:type="dcterms:W3CDTF">2021-04-15T03:21:06Z</dcterms:created>
  <dcterms:modified xsi:type="dcterms:W3CDTF">2022-11-25T03:08:21Z</dcterms:modified>
</cp:coreProperties>
</file>